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52" r:id="rId1"/>
  </p:sldMasterIdLst>
  <p:notesMasterIdLst>
    <p:notesMasterId r:id="rId132"/>
  </p:notesMasterIdLst>
  <p:sldIdLst>
    <p:sldId id="257" r:id="rId2"/>
    <p:sldId id="392" r:id="rId3"/>
    <p:sldId id="393" r:id="rId4"/>
    <p:sldId id="394" r:id="rId5"/>
    <p:sldId id="385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7" r:id="rId15"/>
    <p:sldId id="268" r:id="rId16"/>
    <p:sldId id="270" r:id="rId17"/>
    <p:sldId id="271" r:id="rId18"/>
    <p:sldId id="272" r:id="rId19"/>
    <p:sldId id="307" r:id="rId20"/>
    <p:sldId id="308" r:id="rId21"/>
    <p:sldId id="309" r:id="rId22"/>
    <p:sldId id="310" r:id="rId23"/>
    <p:sldId id="311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401" r:id="rId36"/>
    <p:sldId id="284" r:id="rId37"/>
    <p:sldId id="285" r:id="rId38"/>
    <p:sldId id="286" r:id="rId39"/>
    <p:sldId id="287" r:id="rId40"/>
    <p:sldId id="288" r:id="rId41"/>
    <p:sldId id="297" r:id="rId42"/>
    <p:sldId id="289" r:id="rId43"/>
    <p:sldId id="290" r:id="rId44"/>
    <p:sldId id="321" r:id="rId45"/>
    <p:sldId id="291" r:id="rId46"/>
    <p:sldId id="298" r:id="rId47"/>
    <p:sldId id="299" r:id="rId48"/>
    <p:sldId id="300" r:id="rId49"/>
    <p:sldId id="322" r:id="rId50"/>
    <p:sldId id="301" r:id="rId51"/>
    <p:sldId id="302" r:id="rId52"/>
    <p:sldId id="303" r:id="rId53"/>
    <p:sldId id="304" r:id="rId54"/>
    <p:sldId id="305" r:id="rId55"/>
    <p:sldId id="324" r:id="rId56"/>
    <p:sldId id="323" r:id="rId57"/>
    <p:sldId id="306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292" r:id="rId68"/>
    <p:sldId id="293" r:id="rId69"/>
    <p:sldId id="294" r:id="rId70"/>
    <p:sldId id="295" r:id="rId71"/>
    <p:sldId id="296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3" r:id="rId80"/>
    <p:sldId id="332" r:id="rId81"/>
    <p:sldId id="334" r:id="rId82"/>
    <p:sldId id="335" r:id="rId83"/>
    <p:sldId id="336" r:id="rId84"/>
    <p:sldId id="338" r:id="rId85"/>
    <p:sldId id="337" r:id="rId86"/>
    <p:sldId id="339" r:id="rId87"/>
    <p:sldId id="340" r:id="rId88"/>
    <p:sldId id="345" r:id="rId89"/>
    <p:sldId id="341" r:id="rId90"/>
    <p:sldId id="358" r:id="rId91"/>
    <p:sldId id="342" r:id="rId92"/>
    <p:sldId id="359" r:id="rId93"/>
    <p:sldId id="343" r:id="rId94"/>
    <p:sldId id="360" r:id="rId95"/>
    <p:sldId id="344" r:id="rId96"/>
    <p:sldId id="346" r:id="rId97"/>
    <p:sldId id="347" r:id="rId98"/>
    <p:sldId id="348" r:id="rId99"/>
    <p:sldId id="352" r:id="rId100"/>
    <p:sldId id="353" r:id="rId101"/>
    <p:sldId id="354" r:id="rId102"/>
    <p:sldId id="355" r:id="rId103"/>
    <p:sldId id="356" r:id="rId104"/>
    <p:sldId id="357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402" r:id="rId123"/>
    <p:sldId id="378" r:id="rId124"/>
    <p:sldId id="379" r:id="rId125"/>
    <p:sldId id="380" r:id="rId126"/>
    <p:sldId id="381" r:id="rId127"/>
    <p:sldId id="400" r:id="rId128"/>
    <p:sldId id="382" r:id="rId129"/>
    <p:sldId id="383" r:id="rId130"/>
    <p:sldId id="384" r:id="rId1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0F4CA1-006D-43D9-B1E5-41D121F9236A}" v="1629" dt="2024-01-24T16:04:22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30BA29-68BE-434A-A7D7-8CBA78360FF8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67351C-5F24-45FA-A97C-A2313B565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324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67351C-5F24-45FA-A97C-A2313B56525A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72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968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966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0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2043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7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67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159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132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649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589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66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4E8A855-67F7-4F08-90B7-27FD7F45355C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8A8AD8C-E4F3-4764-94D0-3EC54729714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4115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3" r:id="rId1"/>
    <p:sldLayoutId id="2147484054" r:id="rId2"/>
    <p:sldLayoutId id="2147484055" r:id="rId3"/>
    <p:sldLayoutId id="2147484056" r:id="rId4"/>
    <p:sldLayoutId id="2147484057" r:id="rId5"/>
    <p:sldLayoutId id="2147484058" r:id="rId6"/>
    <p:sldLayoutId id="2147484059" r:id="rId7"/>
    <p:sldLayoutId id="2147484060" r:id="rId8"/>
    <p:sldLayoutId id="2147484061" r:id="rId9"/>
    <p:sldLayoutId id="2147484062" r:id="rId10"/>
    <p:sldLayoutId id="21474840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www.oracle.com/database/what-is-database/#WhatIsDBMS" TargetMode="Externa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0D97148-78CD-2F38-3320-DFF6F13A20F3}"/>
              </a:ext>
            </a:extLst>
          </p:cNvPr>
          <p:cNvSpPr/>
          <p:nvPr/>
        </p:nvSpPr>
        <p:spPr>
          <a:xfrm>
            <a:off x="-5317" y="653032"/>
            <a:ext cx="9255967" cy="97038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MY SQL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0ABBA0-C523-B37F-041F-34E9385C2DB7}"/>
              </a:ext>
            </a:extLst>
          </p:cNvPr>
          <p:cNvSpPr txBox="1"/>
          <p:nvPr/>
        </p:nvSpPr>
        <p:spPr>
          <a:xfrm>
            <a:off x="8082116" y="5073445"/>
            <a:ext cx="337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Project by :</a:t>
            </a:r>
          </a:p>
          <a:p>
            <a:r>
              <a:rPr lang="en-US" dirty="0"/>
              <a:t>Magesh M	</a:t>
            </a:r>
          </a:p>
        </p:txBody>
      </p:sp>
    </p:spTree>
    <p:extLst>
      <p:ext uri="{BB962C8B-B14F-4D97-AF65-F5344CB8AC3E}">
        <p14:creationId xmlns:p14="http://schemas.microsoft.com/office/powerpoint/2010/main" val="25225788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FBC2680-7264-80A7-D76C-5DDCD8F534CF}"/>
              </a:ext>
            </a:extLst>
          </p:cNvPr>
          <p:cNvSpPr/>
          <p:nvPr/>
        </p:nvSpPr>
        <p:spPr>
          <a:xfrm>
            <a:off x="942975" y="495300"/>
            <a:ext cx="7109644" cy="619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 TYPES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F682E-E9B7-2092-62B1-A4D1AD158F7A}"/>
              </a:ext>
            </a:extLst>
          </p:cNvPr>
          <p:cNvSpPr/>
          <p:nvPr/>
        </p:nvSpPr>
        <p:spPr>
          <a:xfrm flipH="1">
            <a:off x="2673452" y="1388807"/>
            <a:ext cx="5029199" cy="3524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NUMERIC DATA TYPE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AE2F7FC-2B09-1C2F-AF10-3A2371F6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9011933"/>
              </p:ext>
            </p:extLst>
          </p:nvPr>
        </p:nvGraphicFramePr>
        <p:xfrm>
          <a:off x="942974" y="2015614"/>
          <a:ext cx="7650420" cy="40508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52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52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8263">
                <a:tc>
                  <a:txBody>
                    <a:bodyPr/>
                    <a:lstStyle/>
                    <a:p>
                      <a:r>
                        <a:rPr lang="en-US"/>
                        <a:t>Numeric 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0657">
                <a:tc>
                  <a:txBody>
                    <a:bodyPr/>
                    <a:lstStyle/>
                    <a:p>
                      <a:r>
                        <a:rPr lang="en-US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-2147483648 to 2147483647</a:t>
                      </a:r>
                    </a:p>
                    <a:p>
                      <a:r>
                        <a:rPr lang="en-US"/>
                        <a:t>0 to 4294967295.</a:t>
                      </a:r>
                    </a:p>
                    <a:p>
                      <a:r>
                        <a:rPr lang="en-US"/>
                        <a:t>11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0657">
                <a:tc>
                  <a:txBody>
                    <a:bodyPr/>
                    <a:lstStyle/>
                    <a:p>
                      <a:r>
                        <a:rPr lang="en-US"/>
                        <a:t>TINYINT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-128 to 127</a:t>
                      </a:r>
                    </a:p>
                    <a:p>
                      <a:r>
                        <a:rPr lang="en-US"/>
                        <a:t>0 to 255</a:t>
                      </a:r>
                    </a:p>
                    <a:p>
                      <a:r>
                        <a:rPr lang="en-US"/>
                        <a:t>4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0657">
                <a:tc>
                  <a:txBody>
                    <a:bodyPr/>
                    <a:lstStyle/>
                    <a:p>
                      <a:r>
                        <a:rPr lang="en-US"/>
                        <a:t>SMALLINT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-32768 t0 32767</a:t>
                      </a:r>
                    </a:p>
                    <a:p>
                      <a:r>
                        <a:rPr lang="en-US"/>
                        <a:t>0 to 65535</a:t>
                      </a:r>
                    </a:p>
                    <a:p>
                      <a:r>
                        <a:rPr lang="en-US"/>
                        <a:t>5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0657">
                <a:tc>
                  <a:txBody>
                    <a:bodyPr/>
                    <a:lstStyle/>
                    <a:p>
                      <a:r>
                        <a:rPr lang="en-US"/>
                        <a:t>MEDIUMINT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-8388608 to 8388607</a:t>
                      </a:r>
                    </a:p>
                    <a:p>
                      <a:r>
                        <a:rPr lang="en-US"/>
                        <a:t>0</a:t>
                      </a:r>
                      <a:r>
                        <a:rPr lang="en-US" baseline="0"/>
                        <a:t> to 16777215</a:t>
                      </a:r>
                    </a:p>
                    <a:p>
                      <a:r>
                        <a:rPr lang="en-US" baseline="0"/>
                        <a:t>9 digits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6493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5F358E-B91A-FE36-E936-E24856EBADF8}"/>
              </a:ext>
            </a:extLst>
          </p:cNvPr>
          <p:cNvSpPr txBox="1"/>
          <p:nvPr/>
        </p:nvSpPr>
        <p:spPr>
          <a:xfrm>
            <a:off x="344129" y="216310"/>
            <a:ext cx="114644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CASE END with OR function</a:t>
            </a:r>
          </a:p>
          <a:p>
            <a:endParaRPr lang="en-US"/>
          </a:p>
          <a:p>
            <a:r>
              <a:rPr lang="en-US"/>
              <a:t>SELECT    </a:t>
            </a:r>
            <a:r>
              <a:rPr lang="en-US" err="1"/>
              <a:t>emp_id</a:t>
            </a:r>
            <a:r>
              <a:rPr lang="en-US"/>
              <a:t>,    </a:t>
            </a:r>
            <a:r>
              <a:rPr lang="en-US" err="1"/>
              <a:t>emp_name</a:t>
            </a:r>
            <a:r>
              <a:rPr lang="en-US"/>
              <a:t>,    </a:t>
            </a:r>
            <a:r>
              <a:rPr lang="en-US" err="1"/>
              <a:t>dep_no</a:t>
            </a:r>
            <a:r>
              <a:rPr lang="en-US"/>
              <a:t>,  </a:t>
            </a:r>
          </a:p>
          <a:p>
            <a:r>
              <a:rPr lang="en-US"/>
              <a:t>  CASE        WHEN </a:t>
            </a:r>
            <a:r>
              <a:rPr lang="en-US" err="1"/>
              <a:t>dep_no</a:t>
            </a:r>
            <a:r>
              <a:rPr lang="en-US"/>
              <a:t> = 50 or </a:t>
            </a:r>
            <a:r>
              <a:rPr lang="en-US" err="1"/>
              <a:t>dep_no</a:t>
            </a:r>
            <a:r>
              <a:rPr lang="en-US"/>
              <a:t> = 60 then 'category A’ </a:t>
            </a:r>
          </a:p>
          <a:p>
            <a:r>
              <a:rPr lang="en-US"/>
              <a:t>       WHEN </a:t>
            </a:r>
            <a:r>
              <a:rPr lang="en-US" err="1"/>
              <a:t>dep_no</a:t>
            </a:r>
            <a:r>
              <a:rPr lang="en-US"/>
              <a:t> = 70 or </a:t>
            </a:r>
            <a:r>
              <a:rPr lang="en-US" err="1"/>
              <a:t>dep_no</a:t>
            </a:r>
            <a:r>
              <a:rPr lang="en-US"/>
              <a:t> = 80 THEN 'Category B’   </a:t>
            </a:r>
          </a:p>
          <a:p>
            <a:r>
              <a:rPr lang="en-US"/>
              <a:t>     ELSE 'Unknown Category’  </a:t>
            </a:r>
          </a:p>
          <a:p>
            <a:r>
              <a:rPr lang="en-US"/>
              <a:t>  END AS category</a:t>
            </a:r>
          </a:p>
          <a:p>
            <a:r>
              <a:rPr lang="en-US" err="1"/>
              <a:t>FROMemp_details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35C3C3-BB86-7249-C42C-DE50F3513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2734136"/>
            <a:ext cx="611505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34193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91AB9-7B05-C054-2D2D-49989B407EC7}"/>
              </a:ext>
            </a:extLst>
          </p:cNvPr>
          <p:cNvSpPr txBox="1"/>
          <p:nvPr/>
        </p:nvSpPr>
        <p:spPr>
          <a:xfrm>
            <a:off x="471948" y="285135"/>
            <a:ext cx="1094330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MULTIPLE CASE END statement</a:t>
            </a:r>
          </a:p>
          <a:p>
            <a:endParaRPr lang="en-US"/>
          </a:p>
          <a:p>
            <a:r>
              <a:rPr lang="en-US"/>
              <a:t>SELECT    </a:t>
            </a:r>
            <a:r>
              <a:rPr lang="en-US" err="1"/>
              <a:t>emp_id</a:t>
            </a:r>
            <a:r>
              <a:rPr lang="en-US"/>
              <a:t>,    </a:t>
            </a:r>
            <a:r>
              <a:rPr lang="en-US" err="1"/>
              <a:t>emp_name</a:t>
            </a:r>
            <a:r>
              <a:rPr lang="en-US"/>
              <a:t>,    </a:t>
            </a:r>
            <a:r>
              <a:rPr lang="en-US" err="1"/>
              <a:t>dep_no</a:t>
            </a:r>
            <a:r>
              <a:rPr lang="en-US"/>
              <a:t>, </a:t>
            </a:r>
          </a:p>
          <a:p>
            <a:r>
              <a:rPr lang="en-US"/>
              <a:t>   CASE        WHEN </a:t>
            </a:r>
            <a:r>
              <a:rPr lang="en-US" err="1"/>
              <a:t>dep_no</a:t>
            </a:r>
            <a:r>
              <a:rPr lang="en-US"/>
              <a:t> = 50 then </a:t>
            </a:r>
          </a:p>
          <a:p>
            <a:r>
              <a:rPr lang="en-US"/>
              <a:t> CASE                WHEN </a:t>
            </a:r>
            <a:r>
              <a:rPr lang="en-US" err="1"/>
              <a:t>date_of_join</a:t>
            </a:r>
            <a:r>
              <a:rPr lang="en-US"/>
              <a:t> BETWEEN '2022-05-01' AND '2022-05-10’</a:t>
            </a:r>
          </a:p>
          <a:p>
            <a:r>
              <a:rPr lang="en-US"/>
              <a:t> THEN "production dept senior" </a:t>
            </a:r>
          </a:p>
          <a:p>
            <a:r>
              <a:rPr lang="en-US"/>
              <a:t>ELSE "production dept junior"			</a:t>
            </a:r>
          </a:p>
          <a:p>
            <a:r>
              <a:rPr lang="en-US"/>
              <a:t>end		</a:t>
            </a:r>
          </a:p>
          <a:p>
            <a:r>
              <a:rPr lang="en-US"/>
              <a:t>when </a:t>
            </a:r>
            <a:r>
              <a:rPr lang="en-US" err="1"/>
              <a:t>dep_no</a:t>
            </a:r>
            <a:r>
              <a:rPr lang="en-US"/>
              <a:t> = 60 then</a:t>
            </a:r>
          </a:p>
          <a:p>
            <a:r>
              <a:rPr lang="en-US"/>
              <a:t>case                 </a:t>
            </a:r>
          </a:p>
          <a:p>
            <a:r>
              <a:rPr lang="en-US"/>
              <a:t>WHEN </a:t>
            </a:r>
            <a:r>
              <a:rPr lang="en-US" err="1"/>
              <a:t>date_of_join</a:t>
            </a:r>
            <a:r>
              <a:rPr lang="en-US"/>
              <a:t> BETWEEN '2022-05-01' AND '2022-05-10’ </a:t>
            </a:r>
          </a:p>
          <a:p>
            <a:r>
              <a:rPr lang="en-US"/>
              <a:t>THEN " HR dept senior"                </a:t>
            </a:r>
          </a:p>
          <a:p>
            <a:r>
              <a:rPr lang="en-US"/>
              <a:t>ELSE "HR dept junior"			</a:t>
            </a:r>
          </a:p>
          <a:p>
            <a:r>
              <a:rPr lang="en-US"/>
              <a:t>end		</a:t>
            </a:r>
          </a:p>
          <a:p>
            <a:r>
              <a:rPr lang="en-US"/>
              <a:t>else "other department"   </a:t>
            </a:r>
          </a:p>
          <a:p>
            <a:r>
              <a:rPr lang="en-US"/>
              <a:t> END AS positions </a:t>
            </a:r>
          </a:p>
          <a:p>
            <a:r>
              <a:rPr lang="en-US"/>
              <a:t>FROM   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0518009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ADEEA5-0D49-E5EC-8E1D-779EFEF3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297704"/>
            <a:ext cx="5715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44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C2EE7D-3258-1FC7-148F-D25F948D237C}"/>
              </a:ext>
            </a:extLst>
          </p:cNvPr>
          <p:cNvSpPr txBox="1"/>
          <p:nvPr/>
        </p:nvSpPr>
        <p:spPr>
          <a:xfrm>
            <a:off x="796413" y="363794"/>
            <a:ext cx="10628671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JOIN TRIGGERS </a:t>
            </a:r>
          </a:p>
          <a:p>
            <a:endParaRPr lang="en-US"/>
          </a:p>
          <a:p>
            <a:r>
              <a:rPr lang="en-US"/>
              <a:t>This triggers are used to convert a outcome into a new table in database</a:t>
            </a:r>
          </a:p>
          <a:p>
            <a:endParaRPr lang="en-US"/>
          </a:p>
          <a:p>
            <a:r>
              <a:rPr lang="en-US" b="1" u="sng"/>
              <a:t>The SQL query for join </a:t>
            </a:r>
            <a:r>
              <a:rPr lang="en-US" b="1" u="sng" err="1"/>
              <a:t>trrigers</a:t>
            </a:r>
            <a:endParaRPr lang="en-US" b="1" u="sng"/>
          </a:p>
          <a:p>
            <a:endParaRPr lang="en-US"/>
          </a:p>
          <a:p>
            <a:r>
              <a:rPr lang="en-US"/>
              <a:t>create TABLE position</a:t>
            </a:r>
          </a:p>
          <a:p>
            <a:r>
              <a:rPr lang="en-US"/>
              <a:t> select     </a:t>
            </a:r>
            <a:r>
              <a:rPr lang="en-US" err="1"/>
              <a:t>emp_id</a:t>
            </a:r>
            <a:r>
              <a:rPr lang="en-US"/>
              <a:t>,    </a:t>
            </a:r>
            <a:r>
              <a:rPr lang="en-US" err="1"/>
              <a:t>emp_name</a:t>
            </a:r>
            <a:r>
              <a:rPr lang="en-US"/>
              <a:t>,    </a:t>
            </a:r>
            <a:r>
              <a:rPr lang="en-US" err="1"/>
              <a:t>dep_no</a:t>
            </a:r>
            <a:r>
              <a:rPr lang="en-US"/>
              <a:t>,    </a:t>
            </a:r>
          </a:p>
          <a:p>
            <a:r>
              <a:rPr lang="en-US"/>
              <a:t>CASE        WHEN </a:t>
            </a:r>
            <a:r>
              <a:rPr lang="en-US" err="1"/>
              <a:t>dep_no</a:t>
            </a:r>
            <a:r>
              <a:rPr lang="en-US"/>
              <a:t> = 50 then            </a:t>
            </a:r>
          </a:p>
          <a:p>
            <a:r>
              <a:rPr lang="en-US"/>
              <a:t> CASE                WHEN </a:t>
            </a:r>
            <a:r>
              <a:rPr lang="en-US" err="1"/>
              <a:t>date_of_join</a:t>
            </a:r>
            <a:r>
              <a:rPr lang="en-US"/>
              <a:t> BETWEEN '2022-05-01' AND '2022-05-10' THEN "production dept senior"                ELSE "production dept junior"			</a:t>
            </a:r>
          </a:p>
          <a:p>
            <a:r>
              <a:rPr lang="en-US"/>
              <a:t>end		</a:t>
            </a:r>
          </a:p>
          <a:p>
            <a:r>
              <a:rPr lang="en-US"/>
              <a:t>when </a:t>
            </a:r>
            <a:r>
              <a:rPr lang="en-US" err="1"/>
              <a:t>dep_no</a:t>
            </a:r>
            <a:r>
              <a:rPr lang="en-US"/>
              <a:t> = 60 then            </a:t>
            </a:r>
          </a:p>
          <a:p>
            <a:r>
              <a:rPr lang="en-US"/>
              <a:t> case                 </a:t>
            </a:r>
          </a:p>
          <a:p>
            <a:r>
              <a:rPr lang="en-US"/>
              <a:t>WHEN </a:t>
            </a:r>
            <a:r>
              <a:rPr lang="en-US" err="1"/>
              <a:t>date_of_join</a:t>
            </a:r>
            <a:r>
              <a:rPr lang="en-US"/>
              <a:t> BETWEEN '2022-05-01' AND '2022-05-10' THEN " HR dept senior"                </a:t>
            </a:r>
          </a:p>
          <a:p>
            <a:r>
              <a:rPr lang="en-US"/>
              <a:t>ELSE "HR dept junior"			</a:t>
            </a:r>
          </a:p>
          <a:p>
            <a:r>
              <a:rPr lang="en-US"/>
              <a:t>end		</a:t>
            </a:r>
          </a:p>
          <a:p>
            <a:r>
              <a:rPr lang="en-US"/>
              <a:t>else "other department"    </a:t>
            </a:r>
          </a:p>
          <a:p>
            <a:r>
              <a:rPr lang="en-US"/>
              <a:t>END AS positions </a:t>
            </a:r>
          </a:p>
          <a:p>
            <a:r>
              <a:rPr lang="en-US"/>
              <a:t>FROM   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28693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6D6CFE-E8D7-97B2-E7FA-EEA27A9DA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867" y="1317369"/>
            <a:ext cx="57150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306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26AFC4-C473-CF1B-CD98-68266DAAD9A5}"/>
              </a:ext>
            </a:extLst>
          </p:cNvPr>
          <p:cNvSpPr txBox="1"/>
          <p:nvPr/>
        </p:nvSpPr>
        <p:spPr>
          <a:xfrm>
            <a:off x="383458" y="314632"/>
            <a:ext cx="1054018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HAVING clause</a:t>
            </a:r>
          </a:p>
          <a:p>
            <a:endParaRPr lang="en-US"/>
          </a:p>
          <a:p>
            <a:r>
              <a:rPr lang="en-US"/>
              <a:t>This clause is used to extract a information from outcome with out converting them into tables</a:t>
            </a:r>
          </a:p>
          <a:p>
            <a:endParaRPr lang="en-US"/>
          </a:p>
          <a:p>
            <a:r>
              <a:rPr lang="en-US" b="1" u="sng"/>
              <a:t>The SQL query for HAVING clause</a:t>
            </a:r>
          </a:p>
          <a:p>
            <a:endParaRPr lang="en-US"/>
          </a:p>
          <a:p>
            <a:r>
              <a:rPr lang="en-US"/>
              <a:t>select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 as </a:t>
            </a:r>
            <a:r>
              <a:rPr lang="en-US" err="1"/>
              <a:t>exp_in_month</a:t>
            </a:r>
            <a:endParaRPr lang="en-US"/>
          </a:p>
          <a:p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where </a:t>
            </a:r>
            <a:r>
              <a:rPr lang="en-US" err="1"/>
              <a:t>dep_no</a:t>
            </a:r>
            <a:r>
              <a:rPr lang="en-US"/>
              <a:t> =  60 having </a:t>
            </a:r>
            <a:r>
              <a:rPr lang="en-US" err="1"/>
              <a:t>exp_in_month</a:t>
            </a:r>
            <a:r>
              <a:rPr lang="en-US"/>
              <a:t> &gt;45;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31AE95-1828-CAD0-3658-FCD729813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3281516"/>
            <a:ext cx="6181725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6398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4770A5-1DBF-5F1F-E95E-544F397C0353}"/>
              </a:ext>
            </a:extLst>
          </p:cNvPr>
          <p:cNvSpPr txBox="1"/>
          <p:nvPr/>
        </p:nvSpPr>
        <p:spPr>
          <a:xfrm>
            <a:off x="1700980" y="1248697"/>
            <a:ext cx="110219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Procedures concepts (SQL Automation)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   Procedure creation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Begins &amp; end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call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Alter procedures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</a:t>
            </a:r>
            <a:r>
              <a:rPr lang="en-US" err="1"/>
              <a:t>Declering</a:t>
            </a:r>
            <a:r>
              <a:rPr lang="en-US"/>
              <a:t> variables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Store variables</a:t>
            </a:r>
          </a:p>
        </p:txBody>
      </p:sp>
    </p:spTree>
    <p:extLst>
      <p:ext uri="{BB962C8B-B14F-4D97-AF65-F5344CB8AC3E}">
        <p14:creationId xmlns:p14="http://schemas.microsoft.com/office/powerpoint/2010/main" val="248738738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AF9044-75D7-1774-DBD0-62E48C722509}"/>
              </a:ext>
            </a:extLst>
          </p:cNvPr>
          <p:cNvSpPr txBox="1"/>
          <p:nvPr/>
        </p:nvSpPr>
        <p:spPr>
          <a:xfrm>
            <a:off x="216310" y="403123"/>
            <a:ext cx="116217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PROCEDURE CREATION with BEGINS and END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procedure </a:t>
            </a:r>
            <a:r>
              <a:rPr lang="en-US" err="1"/>
              <a:t>store_data</a:t>
            </a:r>
            <a:r>
              <a:rPr lang="en-US"/>
              <a:t>()</a:t>
            </a:r>
          </a:p>
          <a:p>
            <a:r>
              <a:rPr lang="en-US"/>
              <a:t>Begin</a:t>
            </a:r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date_of_join</a:t>
            </a:r>
            <a:r>
              <a:rPr lang="en-US"/>
              <a:t> between '2022-5-01' and '2022-5-31’ ;</a:t>
            </a:r>
          </a:p>
          <a:p>
            <a:endParaRPr lang="en-US"/>
          </a:p>
          <a:p>
            <a:r>
              <a:rPr lang="en-US"/>
              <a:t>select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 as </a:t>
            </a:r>
            <a:r>
              <a:rPr lang="en-US" err="1"/>
              <a:t>exp_in_month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=  60 having </a:t>
            </a:r>
            <a:r>
              <a:rPr lang="en-US" err="1"/>
              <a:t>exp_in_month</a:t>
            </a:r>
            <a:r>
              <a:rPr lang="en-US"/>
              <a:t> &gt;45;</a:t>
            </a:r>
          </a:p>
          <a:p>
            <a:endParaRPr lang="en-US"/>
          </a:p>
          <a:p>
            <a:r>
              <a:rPr lang="en-US"/>
              <a:t>end //</a:t>
            </a:r>
          </a:p>
          <a:p>
            <a:endParaRPr lang="en-US"/>
          </a:p>
          <a:p>
            <a:r>
              <a:rPr lang="en-US"/>
              <a:t>delimiter ;</a:t>
            </a:r>
          </a:p>
          <a:p>
            <a:endParaRPr lang="en-US"/>
          </a:p>
          <a:p>
            <a:r>
              <a:rPr lang="en-US"/>
              <a:t>call </a:t>
            </a:r>
            <a:r>
              <a:rPr lang="en-US" err="1"/>
              <a:t>store_data</a:t>
            </a:r>
            <a:r>
              <a:rPr lang="en-US"/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6348445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3C4423-71A6-49DF-CA44-500A05A1E1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250" y="1122721"/>
            <a:ext cx="6048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33295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C2B13A-01E0-4343-1AB0-0675D1EF46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5" y="898268"/>
            <a:ext cx="5734050" cy="1895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8506C-E8D1-8355-93CA-28E6F90E7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5" y="3429000"/>
            <a:ext cx="64293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114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46A5E0E-8517-B1C6-E1E8-EC606DCA97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00609"/>
              </p:ext>
            </p:extLst>
          </p:nvPr>
        </p:nvGraphicFramePr>
        <p:xfrm>
          <a:off x="800164" y="1400175"/>
          <a:ext cx="8420648" cy="3608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10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3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9336">
                <a:tc>
                  <a:txBody>
                    <a:bodyPr/>
                    <a:lstStyle/>
                    <a:p>
                      <a:r>
                        <a:rPr lang="en-US"/>
                        <a:t>Numeric 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29692">
                <a:tc>
                  <a:txBody>
                    <a:bodyPr/>
                    <a:lstStyle/>
                    <a:p>
                      <a:r>
                        <a:rPr lang="en-US"/>
                        <a:t>BIGINT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-9223372036854775808</a:t>
                      </a:r>
                      <a:r>
                        <a:rPr lang="en-US" baseline="0"/>
                        <a:t> to </a:t>
                      </a:r>
                      <a:r>
                        <a:rPr lang="en-US"/>
                        <a:t>9223372036854775808</a:t>
                      </a:r>
                      <a:r>
                        <a:rPr lang="en-US" baseline="0"/>
                        <a:t> </a:t>
                      </a:r>
                    </a:p>
                    <a:p>
                      <a:r>
                        <a:rPr lang="en-US" baseline="0"/>
                        <a:t>0 to 18446744073709551615</a:t>
                      </a:r>
                    </a:p>
                    <a:p>
                      <a:r>
                        <a:rPr lang="en-US" baseline="0"/>
                        <a:t>20 digits.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5660">
                <a:tc>
                  <a:txBody>
                    <a:bodyPr/>
                    <a:lstStyle/>
                    <a:p>
                      <a:r>
                        <a:rPr lang="en-US"/>
                        <a:t>FLOAT(</a:t>
                      </a:r>
                      <a:r>
                        <a:rPr lang="en-US" err="1"/>
                        <a:t>m,d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Default to 10,2</a:t>
                      </a:r>
                    </a:p>
                    <a:p>
                      <a:r>
                        <a:rPr lang="en-US"/>
                        <a:t>24 places for a float.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341">
                <a:tc>
                  <a:txBody>
                    <a:bodyPr/>
                    <a:lstStyle/>
                    <a:p>
                      <a:r>
                        <a:rPr lang="en-US"/>
                        <a:t>DOUBLE(</a:t>
                      </a:r>
                      <a:r>
                        <a:rPr lang="en-US" err="1"/>
                        <a:t>m,d</a:t>
                      </a:r>
                      <a:r>
                        <a:rPr lang="en-US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Default to16,4,</a:t>
                      </a:r>
                    </a:p>
                    <a:p>
                      <a:r>
                        <a:rPr lang="en-US"/>
                        <a:t>53 places for double.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783935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3C4FF9-5F27-6B5F-EBF5-74EC39009711}"/>
              </a:ext>
            </a:extLst>
          </p:cNvPr>
          <p:cNvSpPr txBox="1"/>
          <p:nvPr/>
        </p:nvSpPr>
        <p:spPr>
          <a:xfrm>
            <a:off x="560439" y="294968"/>
            <a:ext cx="1073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ALTERATION PROCEDURE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A39A5E-38D5-A472-7D59-D88CE5066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38" y="1995948"/>
            <a:ext cx="11090787" cy="41688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A4A3F1-DBA9-B78B-8E5E-BAF0C9E6D158}"/>
              </a:ext>
            </a:extLst>
          </p:cNvPr>
          <p:cNvSpPr txBox="1"/>
          <p:nvPr/>
        </p:nvSpPr>
        <p:spPr>
          <a:xfrm>
            <a:off x="560438" y="1140542"/>
            <a:ext cx="108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1 : under schemas section select store data</a:t>
            </a:r>
          </a:p>
        </p:txBody>
      </p:sp>
    </p:spTree>
    <p:extLst>
      <p:ext uri="{BB962C8B-B14F-4D97-AF65-F5344CB8AC3E}">
        <p14:creationId xmlns:p14="http://schemas.microsoft.com/office/powerpoint/2010/main" val="230720796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FC76B2-B3E4-B8FD-2226-6A7FF593D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9" y="1307690"/>
            <a:ext cx="10746658" cy="43556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B2E582-7DBC-CE48-C818-7C43FA617C10}"/>
              </a:ext>
            </a:extLst>
          </p:cNvPr>
          <p:cNvSpPr txBox="1"/>
          <p:nvPr/>
        </p:nvSpPr>
        <p:spPr>
          <a:xfrm>
            <a:off x="648929" y="344129"/>
            <a:ext cx="1064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2 : right click store data  a pop up </a:t>
            </a:r>
            <a:r>
              <a:rPr lang="en-US" err="1"/>
              <a:t>appaers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123432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E1C8F4-C679-29D6-CE85-B73C9DC5A1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95" y="540774"/>
            <a:ext cx="10918992" cy="53684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0461D51-0A09-78A4-C4F9-F9D2299F53BC}"/>
              </a:ext>
            </a:extLst>
          </p:cNvPr>
          <p:cNvSpPr txBox="1"/>
          <p:nvPr/>
        </p:nvSpPr>
        <p:spPr>
          <a:xfrm>
            <a:off x="825910" y="275303"/>
            <a:ext cx="94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3 : from that select alter store procedure</a:t>
            </a:r>
          </a:p>
        </p:txBody>
      </p:sp>
    </p:spTree>
    <p:extLst>
      <p:ext uri="{BB962C8B-B14F-4D97-AF65-F5344CB8AC3E}">
        <p14:creationId xmlns:p14="http://schemas.microsoft.com/office/powerpoint/2010/main" val="220866241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D39712-1366-1493-BE9D-96E4BF608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877" y="1376516"/>
            <a:ext cx="10422194" cy="447367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0CC12AE-44CA-1E71-66FE-A18E8922785A}"/>
              </a:ext>
            </a:extLst>
          </p:cNvPr>
          <p:cNvSpPr txBox="1"/>
          <p:nvPr/>
        </p:nvSpPr>
        <p:spPr>
          <a:xfrm>
            <a:off x="560439" y="422787"/>
            <a:ext cx="9891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4 : enter the required query </a:t>
            </a:r>
          </a:p>
        </p:txBody>
      </p:sp>
    </p:spTree>
    <p:extLst>
      <p:ext uri="{BB962C8B-B14F-4D97-AF65-F5344CB8AC3E}">
        <p14:creationId xmlns:p14="http://schemas.microsoft.com/office/powerpoint/2010/main" val="97664940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291F78-1DDA-D825-9D71-E84997303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277" y="1307690"/>
            <a:ext cx="10874478" cy="4857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A493A4-B7C5-F3C8-38AF-33AF3DD7B2DC}"/>
              </a:ext>
            </a:extLst>
          </p:cNvPr>
          <p:cNvSpPr txBox="1"/>
          <p:nvPr/>
        </p:nvSpPr>
        <p:spPr>
          <a:xfrm>
            <a:off x="855406" y="462116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5 : click apply </a:t>
            </a:r>
          </a:p>
        </p:txBody>
      </p:sp>
    </p:spTree>
    <p:extLst>
      <p:ext uri="{BB962C8B-B14F-4D97-AF65-F5344CB8AC3E}">
        <p14:creationId xmlns:p14="http://schemas.microsoft.com/office/powerpoint/2010/main" val="38026165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84AEB-900F-9247-050A-6D0AE8C61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079" y="1248697"/>
            <a:ext cx="10375842" cy="4768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34BFD2-9BE4-2598-369D-960C804A92B7}"/>
              </a:ext>
            </a:extLst>
          </p:cNvPr>
          <p:cNvSpPr txBox="1"/>
          <p:nvPr/>
        </p:nvSpPr>
        <p:spPr>
          <a:xfrm>
            <a:off x="943897" y="757084"/>
            <a:ext cx="10375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6 : click apply</a:t>
            </a:r>
          </a:p>
        </p:txBody>
      </p:sp>
    </p:spTree>
    <p:extLst>
      <p:ext uri="{BB962C8B-B14F-4D97-AF65-F5344CB8AC3E}">
        <p14:creationId xmlns:p14="http://schemas.microsoft.com/office/powerpoint/2010/main" val="383028403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D0DCA-13D4-51A0-290E-6C278C68AA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884903"/>
            <a:ext cx="10746658" cy="523076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DE78B30-E43E-4D05-B280-1CE8804C51B3}"/>
              </a:ext>
            </a:extLst>
          </p:cNvPr>
          <p:cNvSpPr txBox="1"/>
          <p:nvPr/>
        </p:nvSpPr>
        <p:spPr>
          <a:xfrm>
            <a:off x="993058" y="403123"/>
            <a:ext cx="10323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Step 7 : click finish</a:t>
            </a:r>
          </a:p>
        </p:txBody>
      </p:sp>
    </p:spTree>
    <p:extLst>
      <p:ext uri="{BB962C8B-B14F-4D97-AF65-F5344CB8AC3E}">
        <p14:creationId xmlns:p14="http://schemas.microsoft.com/office/powerpoint/2010/main" val="42308699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5D1811-0402-82B3-F401-D88AA027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496" y="1152218"/>
            <a:ext cx="6048375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983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AA7641-E293-0668-3697-C46F6E995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045" y="3429000"/>
            <a:ext cx="6429375" cy="2276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46BE729-1DC4-C08B-AAAA-DDCFBEB78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045" y="898268"/>
            <a:ext cx="573405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04880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04940-207B-D30B-3C86-2DC6D4A16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434" y="1145304"/>
            <a:ext cx="61341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78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C18FB41-7CEC-2FD8-547E-F4D42710F132}"/>
              </a:ext>
            </a:extLst>
          </p:cNvPr>
          <p:cNvSpPr/>
          <p:nvPr/>
        </p:nvSpPr>
        <p:spPr>
          <a:xfrm>
            <a:off x="518293" y="590330"/>
            <a:ext cx="6372225" cy="5524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DATE &amp;  TIME DATE TYPE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E0E0D4-4C78-0FB0-CFFE-FD1909BCFA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5357569"/>
              </p:ext>
            </p:extLst>
          </p:nvPr>
        </p:nvGraphicFramePr>
        <p:xfrm>
          <a:off x="518293" y="1323977"/>
          <a:ext cx="8427999" cy="46610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09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09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09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7634">
                <a:tc>
                  <a:txBody>
                    <a:bodyPr/>
                    <a:lstStyle/>
                    <a:p>
                      <a:r>
                        <a:rPr lang="en-US" err="1"/>
                        <a:t>DataType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r>
                        <a:rPr lang="en-US"/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‘1000-01-01’ to ‘9999-12-31’.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Displayed as ‘yyyy-mm-</a:t>
                      </a:r>
                      <a:r>
                        <a:rPr lang="en-US" err="1"/>
                        <a:t>dd</a:t>
                      </a:r>
                      <a:r>
                        <a:rPr lang="en-US"/>
                        <a:t>’.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r>
                        <a:rPr lang="en-US"/>
                        <a:t>Date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‘1000-01-01 00:00:00’ to ‘9999-12-31 23:59:59’.</a:t>
                      </a:r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Displayed as ‘</a:t>
                      </a:r>
                      <a:r>
                        <a:rPr lang="en-US" err="1"/>
                        <a:t>yyyy</a:t>
                      </a:r>
                      <a:r>
                        <a:rPr lang="en-US"/>
                        <a:t>-mm-</a:t>
                      </a:r>
                      <a:r>
                        <a:rPr lang="en-US" err="1"/>
                        <a:t>dd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hh:MM:SS</a:t>
                      </a:r>
                      <a:r>
                        <a:rPr lang="en-US" baseline="0"/>
                        <a:t>’.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32312">
                <a:tc>
                  <a:txBody>
                    <a:bodyPr/>
                    <a:lstStyle/>
                    <a:p>
                      <a:r>
                        <a:rPr lang="en-US"/>
                        <a:t>Timestamp</a:t>
                      </a:r>
                    </a:p>
                    <a:p>
                      <a:r>
                        <a:rPr lang="en-US"/>
                        <a:t>Timestamp Diff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‘1970-01-01 00:00:01’ UTC to</a:t>
                      </a:r>
                    </a:p>
                    <a:p>
                      <a:r>
                        <a:rPr lang="en-US"/>
                        <a:t>‘2038-01-19 03:14:07’ TC.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/>
                        <a:t>Displayed as ‘</a:t>
                      </a:r>
                      <a:r>
                        <a:rPr lang="en-US" err="1"/>
                        <a:t>yyyy</a:t>
                      </a:r>
                      <a:r>
                        <a:rPr lang="en-US"/>
                        <a:t>-mm-</a:t>
                      </a:r>
                      <a:r>
                        <a:rPr lang="en-US" err="1"/>
                        <a:t>dd</a:t>
                      </a:r>
                      <a:r>
                        <a:rPr lang="en-US" baseline="0"/>
                        <a:t> </a:t>
                      </a:r>
                      <a:r>
                        <a:rPr lang="en-US" baseline="0" err="1"/>
                        <a:t>hh:MM:SS</a:t>
                      </a:r>
                      <a:r>
                        <a:rPr lang="en-US" baseline="0"/>
                        <a:t>’.</a:t>
                      </a:r>
                      <a:endParaRPr lang="en-US"/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086">
                <a:tc>
                  <a:txBody>
                    <a:bodyPr/>
                    <a:lstStyle/>
                    <a:p>
                      <a:r>
                        <a:rPr lang="en-US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‘-838:59:59’ to ‘838:59:59’.</a:t>
                      </a:r>
                      <a:endParaRPr lang="en-US" baseline="0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Displayed</a:t>
                      </a:r>
                      <a:r>
                        <a:rPr lang="en-US" baseline="0"/>
                        <a:t> as ‘HH:MM:SS’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7871">
                <a:tc>
                  <a:txBody>
                    <a:bodyPr/>
                    <a:lstStyle/>
                    <a:p>
                      <a:r>
                        <a:rPr lang="en-US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2 digits or 4 digits.</a:t>
                      </a:r>
                      <a:endParaRPr lang="en-US" baseline="0"/>
                    </a:p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Default is 4 digits.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8327134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9AC54D-1960-F24A-3733-8DA9A6F9DB15}"/>
              </a:ext>
            </a:extLst>
          </p:cNvPr>
          <p:cNvSpPr txBox="1"/>
          <p:nvPr/>
        </p:nvSpPr>
        <p:spPr>
          <a:xfrm>
            <a:off x="560439" y="412955"/>
            <a:ext cx="11061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DECALRING AND STORING VARIABLES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 procedure  variable()</a:t>
            </a:r>
          </a:p>
          <a:p>
            <a:r>
              <a:rPr lang="en-US"/>
              <a:t>Begin</a:t>
            </a:r>
          </a:p>
          <a:p>
            <a:r>
              <a:rPr lang="en-US"/>
              <a:t> declare </a:t>
            </a:r>
            <a:r>
              <a:rPr lang="en-US" err="1"/>
              <a:t>emp_count</a:t>
            </a:r>
            <a:r>
              <a:rPr lang="en-US"/>
              <a:t> int;</a:t>
            </a:r>
          </a:p>
          <a:p>
            <a:r>
              <a:rPr lang="en-US"/>
              <a:t>select count(</a:t>
            </a:r>
            <a:r>
              <a:rPr lang="en-US" err="1"/>
              <a:t>emp_name</a:t>
            </a:r>
            <a:r>
              <a:rPr lang="en-US"/>
              <a:t>) into </a:t>
            </a:r>
            <a:r>
              <a:rPr lang="en-US" err="1"/>
              <a:t>emp_count</a:t>
            </a:r>
            <a:endParaRPr lang="en-US"/>
          </a:p>
          <a:p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r>
              <a:rPr lang="en-US"/>
              <a:t>select </a:t>
            </a:r>
            <a:r>
              <a:rPr lang="en-US" err="1"/>
              <a:t>emp_count</a:t>
            </a:r>
            <a:r>
              <a:rPr lang="en-US"/>
              <a:t>;</a:t>
            </a:r>
          </a:p>
          <a:p>
            <a:r>
              <a:rPr lang="en-US"/>
              <a:t>end//</a:t>
            </a:r>
          </a:p>
          <a:p>
            <a:r>
              <a:rPr lang="en-US"/>
              <a:t>delimiter ;</a:t>
            </a:r>
          </a:p>
          <a:p>
            <a:r>
              <a:rPr lang="en-US"/>
              <a:t>call variable();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DE0F80-8CC1-25D5-0A5D-0588D8B9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939" y="3534307"/>
            <a:ext cx="6467475" cy="2703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5760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1E05C-E367-7E7E-1562-09D358A0297D}"/>
              </a:ext>
            </a:extLst>
          </p:cNvPr>
          <p:cNvSpPr txBox="1"/>
          <p:nvPr/>
        </p:nvSpPr>
        <p:spPr>
          <a:xfrm>
            <a:off x="344129" y="393290"/>
            <a:ext cx="1082531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TRIGGERS  </a:t>
            </a:r>
          </a:p>
          <a:p>
            <a:endParaRPr lang="en-US" b="1"/>
          </a:p>
          <a:p>
            <a:r>
              <a:rPr lang="en-US" b="1"/>
              <a:t> </a:t>
            </a:r>
            <a:r>
              <a:rPr lang="en-US"/>
              <a:t>A database trigger is a stored program which is automatically  fired or executed when some events occur. </a:t>
            </a:r>
          </a:p>
          <a:p>
            <a:r>
              <a:rPr lang="en-US"/>
              <a:t>   </a:t>
            </a:r>
          </a:p>
          <a:p>
            <a:r>
              <a:rPr lang="en-US" b="1"/>
              <a:t>Types of Trigger  </a:t>
            </a:r>
          </a:p>
          <a:p>
            <a:endParaRPr lang="en-US" b="1"/>
          </a:p>
          <a:p>
            <a:r>
              <a:rPr lang="en-US"/>
              <a:t> </a:t>
            </a:r>
            <a:r>
              <a:rPr lang="en-US" b="1"/>
              <a:t>Row level Trigger   </a:t>
            </a:r>
          </a:p>
          <a:p>
            <a:r>
              <a:rPr lang="en-US"/>
              <a:t>A event is triggered at row level for    each row updated, inserted or deleted.   </a:t>
            </a:r>
          </a:p>
          <a:p>
            <a:endParaRPr lang="en-US"/>
          </a:p>
          <a:p>
            <a:r>
              <a:rPr lang="en-US" b="1"/>
              <a:t>Statement Level trigger </a:t>
            </a:r>
          </a:p>
          <a:p>
            <a:r>
              <a:rPr lang="en-US"/>
              <a:t>An event is triggered at table     Level for each </a:t>
            </a:r>
            <a:r>
              <a:rPr lang="en-US" err="1"/>
              <a:t>sql</a:t>
            </a:r>
            <a:r>
              <a:rPr lang="en-US"/>
              <a:t> statement executed</a:t>
            </a:r>
          </a:p>
          <a:p>
            <a:endParaRPr lang="en-US"/>
          </a:p>
          <a:p>
            <a:r>
              <a:rPr lang="en-US" b="1"/>
              <a:t>triggers Timings </a:t>
            </a:r>
          </a:p>
          <a:p>
            <a:pPr lvl="1"/>
            <a:r>
              <a:rPr lang="en-US"/>
              <a:t> before insert </a:t>
            </a:r>
          </a:p>
          <a:p>
            <a:pPr lvl="1"/>
            <a:r>
              <a:rPr lang="en-US"/>
              <a:t> after insert </a:t>
            </a:r>
          </a:p>
          <a:p>
            <a:pPr lvl="1"/>
            <a:r>
              <a:rPr lang="en-US"/>
              <a:t> before update </a:t>
            </a:r>
          </a:p>
          <a:p>
            <a:pPr lvl="1"/>
            <a:r>
              <a:rPr lang="en-US"/>
              <a:t> after update </a:t>
            </a:r>
          </a:p>
          <a:p>
            <a:pPr lvl="1"/>
            <a:r>
              <a:rPr lang="en-US"/>
              <a:t>before delete</a:t>
            </a:r>
          </a:p>
          <a:p>
            <a:r>
              <a:rPr lang="en-US"/>
              <a:t>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318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51E05C-E367-7E7E-1562-09D358A0297D}"/>
              </a:ext>
            </a:extLst>
          </p:cNvPr>
          <p:cNvSpPr txBox="1"/>
          <p:nvPr/>
        </p:nvSpPr>
        <p:spPr>
          <a:xfrm>
            <a:off x="344129" y="393290"/>
            <a:ext cx="10825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 trigger</a:t>
            </a:r>
          </a:p>
          <a:p>
            <a:r>
              <a:rPr lang="en-US" b="1"/>
              <a:t>- </a:t>
            </a:r>
            <a:r>
              <a:rPr lang="en-US"/>
              <a:t>is a user-defined SQL command that invokes automatically in response to a event such as insert, delete or update</a:t>
            </a:r>
          </a:p>
          <a:p>
            <a:endParaRPr lang="en-US"/>
          </a:p>
          <a:p>
            <a:r>
              <a:rPr lang="en-US" b="1"/>
              <a:t>BEFORE INSERT 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dep_no_verification</a:t>
            </a:r>
            <a:endParaRPr lang="en-US"/>
          </a:p>
          <a:p>
            <a:r>
              <a:rPr lang="en-US"/>
              <a:t>BEFORE INSERT ON </a:t>
            </a:r>
            <a:r>
              <a:rPr lang="en-US" err="1"/>
              <a:t>emp_details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BEGIN   </a:t>
            </a:r>
          </a:p>
          <a:p>
            <a:r>
              <a:rPr lang="en-US"/>
              <a:t>IF </a:t>
            </a:r>
            <a:r>
              <a:rPr lang="en-US" err="1"/>
              <a:t>NEW.Dep_no</a:t>
            </a:r>
            <a:r>
              <a:rPr lang="en-US"/>
              <a:t> IS NULL THEN        SET </a:t>
            </a:r>
            <a:r>
              <a:rPr lang="en-US" err="1"/>
              <a:t>NEW.Dep_no</a:t>
            </a:r>
            <a:r>
              <a:rPr lang="en-US"/>
              <a:t> = 0;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1A9D0-5D96-19AC-9D16-03BABA6E3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757" y="2701495"/>
            <a:ext cx="45529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84513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72776C-88AE-4CA0-32A7-A25D595DA0EB}"/>
              </a:ext>
            </a:extLst>
          </p:cNvPr>
          <p:cNvSpPr txBox="1"/>
          <p:nvPr/>
        </p:nvSpPr>
        <p:spPr>
          <a:xfrm>
            <a:off x="717755" y="2172929"/>
            <a:ext cx="1106129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VARCHAR(20),</a:t>
            </a:r>
          </a:p>
          <a:p>
            <a:r>
              <a:rPr lang="en-US"/>
              <a:t>  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 );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CREATE TABLE message </a:t>
            </a:r>
          </a:p>
          <a:p>
            <a:r>
              <a:rPr lang="en-US"/>
              <a:t>(id int </a:t>
            </a:r>
            <a:r>
              <a:rPr lang="en-US" err="1"/>
              <a:t>auto_increment</a:t>
            </a:r>
            <a:r>
              <a:rPr lang="en-US"/>
              <a:t> primary key,</a:t>
            </a:r>
          </a:p>
          <a:p>
            <a:r>
              <a:rPr lang="en-US"/>
              <a:t> </a:t>
            </a:r>
            <a:r>
              <a:rPr lang="en-US" err="1"/>
              <a:t>message_id</a:t>
            </a:r>
            <a:r>
              <a:rPr lang="en-US"/>
              <a:t> int,</a:t>
            </a:r>
          </a:p>
          <a:p>
            <a:r>
              <a:rPr lang="en-US"/>
              <a:t>message varchar(300) not null);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3993A-AA1C-C649-BC34-A4FEEA7CBB82}"/>
              </a:ext>
            </a:extLst>
          </p:cNvPr>
          <p:cNvSpPr txBox="1"/>
          <p:nvPr/>
        </p:nvSpPr>
        <p:spPr>
          <a:xfrm>
            <a:off x="904568" y="865239"/>
            <a:ext cx="993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INSERT COMMAND</a:t>
            </a:r>
          </a:p>
        </p:txBody>
      </p:sp>
    </p:spTree>
    <p:extLst>
      <p:ext uri="{BB962C8B-B14F-4D97-AF65-F5344CB8AC3E}">
        <p14:creationId xmlns:p14="http://schemas.microsoft.com/office/powerpoint/2010/main" val="262188750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AB0EF-F2FF-4D63-430A-C4DF17F4C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48" y="4268582"/>
            <a:ext cx="4429125" cy="176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65DE02-5E57-2405-87FE-FFF6A55AFF28}"/>
              </a:ext>
            </a:extLst>
          </p:cNvPr>
          <p:cNvSpPr txBox="1"/>
          <p:nvPr/>
        </p:nvSpPr>
        <p:spPr>
          <a:xfrm>
            <a:off x="1091381" y="521110"/>
            <a:ext cx="9429135" cy="1632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1EF51-2BFF-5CEC-CB07-82FD78C56603}"/>
              </a:ext>
            </a:extLst>
          </p:cNvPr>
          <p:cNvSpPr txBox="1"/>
          <p:nvPr/>
        </p:nvSpPr>
        <p:spPr>
          <a:xfrm>
            <a:off x="776748" y="363794"/>
            <a:ext cx="81706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after insert command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check_null_DOJ</a:t>
            </a:r>
            <a:endParaRPr lang="en-US"/>
          </a:p>
          <a:p>
            <a:r>
              <a:rPr lang="en-US"/>
              <a:t>after insert on </a:t>
            </a:r>
            <a:r>
              <a:rPr lang="en-US" err="1"/>
              <a:t>emp_details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 begin</a:t>
            </a:r>
          </a:p>
          <a:p>
            <a:r>
              <a:rPr lang="en-US"/>
              <a:t> if </a:t>
            </a:r>
            <a:r>
              <a:rPr lang="en-US" err="1"/>
              <a:t>new.date_of_join</a:t>
            </a:r>
            <a:r>
              <a:rPr lang="en-US"/>
              <a:t> is null then</a:t>
            </a:r>
          </a:p>
          <a:p>
            <a:r>
              <a:rPr lang="en-US"/>
              <a:t>insert into message (</a:t>
            </a:r>
            <a:r>
              <a:rPr lang="en-US" err="1"/>
              <a:t>message_id</a:t>
            </a:r>
            <a:r>
              <a:rPr lang="en-US"/>
              <a:t>, message)values</a:t>
            </a:r>
          </a:p>
          <a:p>
            <a:r>
              <a:rPr lang="en-US"/>
              <a:t>(</a:t>
            </a:r>
            <a:r>
              <a:rPr lang="en-US" err="1"/>
              <a:t>new.emp_id</a:t>
            </a:r>
            <a:r>
              <a:rPr lang="en-US"/>
              <a:t>, </a:t>
            </a:r>
            <a:r>
              <a:rPr lang="en-US" err="1"/>
              <a:t>concat</a:t>
            </a:r>
            <a:r>
              <a:rPr lang="en-US"/>
              <a:t>('hi',  </a:t>
            </a:r>
            <a:r>
              <a:rPr lang="en-US" err="1"/>
              <a:t>new.emp_name</a:t>
            </a:r>
            <a:r>
              <a:rPr lang="en-US"/>
              <a:t>,  ' </a:t>
            </a:r>
            <a:r>
              <a:rPr lang="en-US" err="1"/>
              <a:t>plrase</a:t>
            </a:r>
            <a:r>
              <a:rPr lang="en-US"/>
              <a:t> update </a:t>
            </a:r>
            <a:r>
              <a:rPr lang="en-US" err="1"/>
              <a:t>ur</a:t>
            </a:r>
            <a:r>
              <a:rPr lang="en-US"/>
              <a:t> Date of join.’));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</p:txBody>
      </p:sp>
    </p:spTree>
    <p:extLst>
      <p:ext uri="{BB962C8B-B14F-4D97-AF65-F5344CB8AC3E}">
        <p14:creationId xmlns:p14="http://schemas.microsoft.com/office/powerpoint/2010/main" val="9149105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BCDC89-4B92-ACBF-2732-1DAAD11C700F}"/>
              </a:ext>
            </a:extLst>
          </p:cNvPr>
          <p:cNvSpPr txBox="1"/>
          <p:nvPr/>
        </p:nvSpPr>
        <p:spPr>
          <a:xfrm>
            <a:off x="619432" y="334297"/>
            <a:ext cx="99109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 UPDATE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update_salary</a:t>
            </a:r>
            <a:endParaRPr lang="en-US"/>
          </a:p>
          <a:p>
            <a:r>
              <a:rPr lang="en-US"/>
              <a:t>before  update</a:t>
            </a:r>
          </a:p>
          <a:p>
            <a:r>
              <a:rPr lang="en-US"/>
              <a:t>on </a:t>
            </a:r>
            <a:r>
              <a:rPr lang="en-US" err="1"/>
              <a:t>salary_details</a:t>
            </a:r>
            <a:endParaRPr lang="en-US"/>
          </a:p>
          <a:p>
            <a:r>
              <a:rPr lang="en-US"/>
              <a:t>for each row </a:t>
            </a:r>
          </a:p>
          <a:p>
            <a:r>
              <a:rPr lang="en-US"/>
              <a:t>Begin</a:t>
            </a:r>
          </a:p>
          <a:p>
            <a:r>
              <a:rPr lang="en-US"/>
              <a:t>if </a:t>
            </a:r>
            <a:r>
              <a:rPr lang="en-US" err="1"/>
              <a:t>new.amount</a:t>
            </a:r>
            <a:r>
              <a:rPr lang="en-US"/>
              <a:t> &gt;=10000 then</a:t>
            </a:r>
          </a:p>
          <a:p>
            <a:r>
              <a:rPr lang="en-US"/>
              <a:t>set </a:t>
            </a:r>
            <a:r>
              <a:rPr lang="en-US" err="1"/>
              <a:t>new.amount</a:t>
            </a:r>
            <a:r>
              <a:rPr lang="en-US"/>
              <a:t> = 80000;</a:t>
            </a:r>
          </a:p>
          <a:p>
            <a:r>
              <a:rPr lang="en-US"/>
              <a:t>elseif </a:t>
            </a:r>
            <a:r>
              <a:rPr lang="en-US" err="1"/>
              <a:t>new.amount</a:t>
            </a:r>
            <a:r>
              <a:rPr lang="en-US"/>
              <a:t> &lt; 10000 </a:t>
            </a:r>
            <a:r>
              <a:rPr lang="en-US" err="1"/>
              <a:t>thenset</a:t>
            </a:r>
            <a:r>
              <a:rPr lang="en-US"/>
              <a:t> </a:t>
            </a:r>
          </a:p>
          <a:p>
            <a:r>
              <a:rPr lang="en-US" err="1"/>
              <a:t>new.amount</a:t>
            </a:r>
            <a:r>
              <a:rPr lang="en-US"/>
              <a:t> = ‘low salary;</a:t>
            </a:r>
          </a:p>
          <a:p>
            <a:r>
              <a:rPr lang="en-US"/>
              <a:t>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r>
              <a:rPr lang="en-US"/>
              <a:t>update </a:t>
            </a:r>
            <a:r>
              <a:rPr lang="en-US" err="1"/>
              <a:t>salary_details</a:t>
            </a:r>
            <a:r>
              <a:rPr lang="en-US"/>
              <a:t> set amount = 8000 where </a:t>
            </a:r>
            <a:r>
              <a:rPr lang="en-US" err="1"/>
              <a:t>emp_id</a:t>
            </a:r>
            <a:r>
              <a:rPr lang="en-US"/>
              <a:t> in (17004,17005,17006);</a:t>
            </a:r>
          </a:p>
        </p:txBody>
      </p:sp>
    </p:spTree>
    <p:extLst>
      <p:ext uri="{BB962C8B-B14F-4D97-AF65-F5344CB8AC3E}">
        <p14:creationId xmlns:p14="http://schemas.microsoft.com/office/powerpoint/2010/main" val="293739482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A05AF2-D858-DF6F-1389-86088850F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072" y="1096911"/>
            <a:ext cx="78105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52470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0624842-D07B-5655-D6FB-A588307F2E7A}"/>
              </a:ext>
            </a:extLst>
          </p:cNvPr>
          <p:cNvSpPr txBox="1"/>
          <p:nvPr/>
        </p:nvSpPr>
        <p:spPr>
          <a:xfrm>
            <a:off x="452284" y="304800"/>
            <a:ext cx="93898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After update 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salary_updateAFTER</a:t>
            </a:r>
            <a:r>
              <a:rPr lang="en-US"/>
              <a:t> UPDATE</a:t>
            </a:r>
          </a:p>
          <a:p>
            <a:r>
              <a:rPr lang="en-US"/>
              <a:t> ON </a:t>
            </a:r>
            <a:r>
              <a:rPr lang="en-US" err="1"/>
              <a:t>salary_details</a:t>
            </a:r>
            <a:r>
              <a:rPr lang="en-US"/>
              <a:t> FOR EACH ROW</a:t>
            </a:r>
          </a:p>
          <a:p>
            <a:r>
              <a:rPr lang="en-US"/>
              <a:t>BEGIN    IF </a:t>
            </a:r>
            <a:r>
              <a:rPr lang="en-US" err="1"/>
              <a:t>new.amount</a:t>
            </a:r>
            <a:r>
              <a:rPr lang="en-US"/>
              <a:t> &lt;= 10000 THEN        </a:t>
            </a:r>
          </a:p>
          <a:p>
            <a:r>
              <a:rPr lang="en-US"/>
              <a:t>insert into </a:t>
            </a:r>
            <a:r>
              <a:rPr lang="en-US" err="1"/>
              <a:t>salary_update</a:t>
            </a:r>
            <a:r>
              <a:rPr lang="en-US"/>
              <a:t> (</a:t>
            </a:r>
            <a:r>
              <a:rPr lang="en-US" err="1"/>
              <a:t>sal_id</a:t>
            </a:r>
            <a:r>
              <a:rPr lang="en-US"/>
              <a:t> ,</a:t>
            </a:r>
            <a:r>
              <a:rPr lang="en-US" err="1"/>
              <a:t>emp_id</a:t>
            </a:r>
            <a:r>
              <a:rPr lang="en-US"/>
              <a:t> ,</a:t>
            </a:r>
            <a:r>
              <a:rPr lang="en-US" err="1"/>
              <a:t>salary_date</a:t>
            </a:r>
            <a:r>
              <a:rPr lang="en-US"/>
              <a:t>, </a:t>
            </a:r>
            <a:r>
              <a:rPr lang="en-US" err="1"/>
              <a:t>branch_id</a:t>
            </a:r>
            <a:r>
              <a:rPr lang="en-US"/>
              <a:t>, amount)values        (</a:t>
            </a:r>
            <a:r>
              <a:rPr lang="en-US" err="1"/>
              <a:t>new.sal_id,new.emp_id,new.salary_date</a:t>
            </a:r>
            <a:r>
              <a:rPr lang="en-US"/>
              <a:t>, </a:t>
            </a:r>
            <a:r>
              <a:rPr lang="en-US" err="1"/>
              <a:t>new.branch_id</a:t>
            </a:r>
            <a:r>
              <a:rPr lang="en-US"/>
              <a:t>, "very low");  </a:t>
            </a:r>
          </a:p>
          <a:p>
            <a:r>
              <a:rPr lang="en-US"/>
              <a:t>  END IF;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r>
              <a:rPr lang="en-US"/>
              <a:t>update </a:t>
            </a:r>
            <a:r>
              <a:rPr lang="en-US" err="1"/>
              <a:t>salary_details</a:t>
            </a:r>
            <a:r>
              <a:rPr lang="en-US"/>
              <a:t> set amount = 10000 where </a:t>
            </a:r>
            <a:r>
              <a:rPr lang="en-US" err="1"/>
              <a:t>emp_id</a:t>
            </a:r>
            <a:r>
              <a:rPr lang="en-US"/>
              <a:t> = 17001;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C7FE8F-C35D-2ACE-B617-2301D12AA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84" y="4140680"/>
            <a:ext cx="794385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7226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BBA1C-F204-EF05-6231-B9C1CE0277FF}"/>
              </a:ext>
            </a:extLst>
          </p:cNvPr>
          <p:cNvSpPr txBox="1"/>
          <p:nvPr/>
        </p:nvSpPr>
        <p:spPr>
          <a:xfrm>
            <a:off x="353961" y="245806"/>
            <a:ext cx="111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BEFORE DELETE</a:t>
            </a:r>
          </a:p>
          <a:p>
            <a:endParaRPr lang="en-US"/>
          </a:p>
          <a:p>
            <a:r>
              <a:rPr lang="en-US"/>
              <a:t>DELIMITER //</a:t>
            </a:r>
          </a:p>
          <a:p>
            <a:r>
              <a:rPr lang="en-US"/>
              <a:t>CREATE TRIGGER </a:t>
            </a:r>
            <a:r>
              <a:rPr lang="en-US" err="1"/>
              <a:t>salary_deleted_details</a:t>
            </a:r>
            <a:endParaRPr lang="en-US"/>
          </a:p>
          <a:p>
            <a:r>
              <a:rPr lang="en-US"/>
              <a:t>BEFORE DELETE </a:t>
            </a:r>
          </a:p>
          <a:p>
            <a:r>
              <a:rPr lang="en-US"/>
              <a:t>ON </a:t>
            </a:r>
            <a:r>
              <a:rPr lang="en-US" err="1"/>
              <a:t>salary_details</a:t>
            </a:r>
            <a:endParaRPr lang="en-US"/>
          </a:p>
          <a:p>
            <a:r>
              <a:rPr lang="en-US"/>
              <a:t>FOR EACH ROW</a:t>
            </a:r>
          </a:p>
          <a:p>
            <a:r>
              <a:rPr lang="en-US"/>
              <a:t>BEGIN</a:t>
            </a:r>
          </a:p>
          <a:p>
            <a:r>
              <a:rPr lang="en-US"/>
              <a:t>    INSERT INTO </a:t>
            </a:r>
            <a:r>
              <a:rPr lang="en-US" err="1"/>
              <a:t>salary_delete</a:t>
            </a:r>
            <a:r>
              <a:rPr lang="en-US"/>
              <a:t> (</a:t>
            </a:r>
            <a:r>
              <a:rPr lang="en-US" err="1"/>
              <a:t>emp_id</a:t>
            </a:r>
            <a:r>
              <a:rPr lang="en-US"/>
              <a:t>, </a:t>
            </a:r>
            <a:r>
              <a:rPr lang="en-US" err="1"/>
              <a:t>validfrom</a:t>
            </a:r>
            <a:r>
              <a:rPr lang="en-US"/>
              <a:t>, amount)</a:t>
            </a:r>
          </a:p>
          <a:p>
            <a:r>
              <a:rPr lang="en-US"/>
              <a:t>    VALUES (</a:t>
            </a:r>
            <a:r>
              <a:rPr lang="en-US" err="1"/>
              <a:t>OLD.emp_id</a:t>
            </a:r>
            <a:r>
              <a:rPr lang="en-US"/>
              <a:t>, </a:t>
            </a:r>
            <a:r>
              <a:rPr lang="en-US" err="1"/>
              <a:t>OLD.salary_date</a:t>
            </a:r>
            <a:r>
              <a:rPr lang="en-US"/>
              <a:t>, </a:t>
            </a:r>
            <a:r>
              <a:rPr lang="en-US" err="1"/>
              <a:t>OLD.amount</a:t>
            </a:r>
            <a:r>
              <a:rPr lang="en-US"/>
              <a:t>);</a:t>
            </a:r>
          </a:p>
          <a:p>
            <a:r>
              <a:rPr lang="en-US"/>
              <a:t>END //</a:t>
            </a:r>
          </a:p>
          <a:p>
            <a:r>
              <a:rPr lang="en-US"/>
              <a:t>DELIMITER 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40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87FA05-D292-B115-5665-C89BB6283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474" y="1020097"/>
            <a:ext cx="804862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1298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9858A22-637D-758A-473E-CF401C5CDDE7}"/>
              </a:ext>
            </a:extLst>
          </p:cNvPr>
          <p:cNvSpPr/>
          <p:nvPr/>
        </p:nvSpPr>
        <p:spPr>
          <a:xfrm>
            <a:off x="514350" y="419100"/>
            <a:ext cx="5705475" cy="5524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STRING DATATYPE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6988F77-2F22-100D-70A3-F8E6E84F26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5541078"/>
              </p:ext>
            </p:extLst>
          </p:nvPr>
        </p:nvGraphicFramePr>
        <p:xfrm>
          <a:off x="472273" y="1179871"/>
          <a:ext cx="8924560" cy="50046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62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62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410"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Range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218">
                <a:tc>
                  <a:txBody>
                    <a:bodyPr/>
                    <a:lstStyle/>
                    <a:p>
                      <a:r>
                        <a:rPr lang="en-US"/>
                        <a:t>VARCHAR</a:t>
                      </a:r>
                      <a:r>
                        <a:rPr lang="en-US" baseline="0"/>
                        <a:t> (Size)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size of 255 characters.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2218">
                <a:tc>
                  <a:txBody>
                    <a:bodyPr/>
                    <a:lstStyle/>
                    <a:p>
                      <a:r>
                        <a:rPr lang="en-US"/>
                        <a:t>TINYTEXT(Size)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size of 255 characters.</a:t>
                      </a:r>
                    </a:p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2218">
                <a:tc>
                  <a:txBody>
                    <a:bodyPr/>
                    <a:lstStyle/>
                    <a:p>
                      <a:r>
                        <a:rPr lang="en-US"/>
                        <a:t>TEXT(Size)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size</a:t>
                      </a:r>
                      <a:r>
                        <a:rPr lang="en-US" baseline="0"/>
                        <a:t> of 65,535 characters.</a:t>
                      </a:r>
                      <a:endParaRPr lang="en-US"/>
                    </a:p>
                    <a:p>
                      <a:r>
                        <a:rPr lang="en-US"/>
                        <a:t>5 digits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2887">
                <a:tc>
                  <a:txBody>
                    <a:bodyPr/>
                    <a:lstStyle/>
                    <a:p>
                      <a:r>
                        <a:rPr lang="en-US"/>
                        <a:t>MEDIUMTEXT</a:t>
                      </a:r>
                      <a:r>
                        <a:rPr lang="en-US" baseline="0"/>
                        <a:t> (Size)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</a:t>
                      </a:r>
                      <a:r>
                        <a:rPr lang="en-US" baseline="0"/>
                        <a:t> size of 16,777,215 characters.</a:t>
                      </a:r>
                    </a:p>
                    <a:p>
                      <a:r>
                        <a:rPr lang="en-US" baseline="0"/>
                        <a:t>9 digits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2886">
                <a:tc>
                  <a:txBody>
                    <a:bodyPr/>
                    <a:lstStyle/>
                    <a:p>
                      <a:r>
                        <a:rPr lang="en-US"/>
                        <a:t>LONGTEXT</a:t>
                      </a:r>
                      <a:r>
                        <a:rPr lang="en-US" baseline="0"/>
                        <a:t> (Size)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</a:t>
                      </a:r>
                      <a:r>
                        <a:rPr lang="en-US" baseline="0"/>
                        <a:t> size of 4GB or 4,294,967,295 characters.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91296">
                <a:tc>
                  <a:txBody>
                    <a:bodyPr/>
                    <a:lstStyle/>
                    <a:p>
                      <a:r>
                        <a:rPr lang="en-US"/>
                        <a:t>BINARY</a:t>
                      </a:r>
                      <a:r>
                        <a:rPr lang="en-US" baseline="0"/>
                        <a:t> (Size)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size of 255</a:t>
                      </a:r>
                      <a:r>
                        <a:rPr lang="en-US" baseline="0"/>
                        <a:t>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22488">
                <a:tc>
                  <a:txBody>
                    <a:bodyPr/>
                    <a:lstStyle/>
                    <a:p>
                      <a:r>
                        <a:rPr lang="en-US"/>
                        <a:t>VARBINARY</a:t>
                      </a:r>
                      <a:r>
                        <a:rPr lang="en-US" baseline="0"/>
                        <a:t> (Size)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Maximum size of 255 Characters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66632092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C4496D-7D5D-4780-3695-4DE028FB1E57}"/>
              </a:ext>
            </a:extLst>
          </p:cNvPr>
          <p:cNvSpPr txBox="1"/>
          <p:nvPr/>
        </p:nvSpPr>
        <p:spPr>
          <a:xfrm>
            <a:off x="1563328" y="3244334"/>
            <a:ext cx="906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577358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B41B7E4-1102-65D8-79DD-4531A156890A}"/>
              </a:ext>
            </a:extLst>
          </p:cNvPr>
          <p:cNvSpPr/>
          <p:nvPr/>
        </p:nvSpPr>
        <p:spPr>
          <a:xfrm>
            <a:off x="856943" y="-265472"/>
            <a:ext cx="9305925" cy="800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BASIC COMMANDS IN SQL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EC7C425-BF6E-71D1-032C-009BBA3C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75" y="1118266"/>
            <a:ext cx="9753600" cy="4562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434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7E3033-09A8-CB3F-190D-A277CEEF02C1}"/>
              </a:ext>
            </a:extLst>
          </p:cNvPr>
          <p:cNvSpPr/>
          <p:nvPr/>
        </p:nvSpPr>
        <p:spPr>
          <a:xfrm rot="10800000" flipV="1">
            <a:off x="1024762" y="615820"/>
            <a:ext cx="6221612" cy="77444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MYSQL COMMANDES REGARDING 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6DD73E-CE68-FF43-BB4D-D6510C035FE5}"/>
              </a:ext>
            </a:extLst>
          </p:cNvPr>
          <p:cNvSpPr/>
          <p:nvPr/>
        </p:nvSpPr>
        <p:spPr>
          <a:xfrm>
            <a:off x="1024762" y="1789621"/>
            <a:ext cx="4665306" cy="40681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Create database (Create a New Database)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Show Database (View Databases)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Drop Database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326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4020CC-D2DB-4422-4D24-AE2A61863543}"/>
              </a:ext>
            </a:extLst>
          </p:cNvPr>
          <p:cNvSpPr/>
          <p:nvPr/>
        </p:nvSpPr>
        <p:spPr>
          <a:xfrm>
            <a:off x="783771" y="578498"/>
            <a:ext cx="7740797" cy="71845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CREATION OF 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4770E01-4DA2-FCC1-4F2B-D192AADB810A}"/>
              </a:ext>
            </a:extLst>
          </p:cNvPr>
          <p:cNvSpPr/>
          <p:nvPr/>
        </p:nvSpPr>
        <p:spPr>
          <a:xfrm>
            <a:off x="783771" y="1408921"/>
            <a:ext cx="7239352" cy="26312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create a new database</a:t>
            </a:r>
          </a:p>
          <a:p>
            <a:r>
              <a:rPr lang="en-US"/>
              <a:t> </a:t>
            </a:r>
          </a:p>
          <a:p>
            <a:r>
              <a:rPr lang="en-US"/>
              <a:t>Syntax : 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u="sng">
                <a:solidFill>
                  <a:srgbClr val="000000"/>
                </a:solidFill>
                <a:latin typeface="Consolas" panose="020B0609020204030204" pitchFamily="49" charset="0"/>
              </a:rPr>
              <a:t>SQL query to create database</a:t>
            </a:r>
            <a:endParaRPr lang="en-US" b="1" i="0" u="sng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/>
              <a:t>CREATE DATABASE </a:t>
            </a:r>
            <a:r>
              <a:rPr lang="en-US" err="1"/>
              <a:t>Employee_Information</a:t>
            </a:r>
            <a:r>
              <a:rPr lang="en-US"/>
              <a:t>;</a:t>
            </a:r>
          </a:p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58FBD2-F6F0-2CEC-720B-B9C14AD74F11}"/>
              </a:ext>
            </a:extLst>
          </p:cNvPr>
          <p:cNvSpPr/>
          <p:nvPr/>
        </p:nvSpPr>
        <p:spPr>
          <a:xfrm>
            <a:off x="783772" y="4180111"/>
            <a:ext cx="9358604" cy="177281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2E5AA1-4E4D-5B6D-169F-4F96F45BE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80111"/>
            <a:ext cx="10142376" cy="18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845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F388E58-4C7A-8270-6940-1326B12BE9AF}"/>
              </a:ext>
            </a:extLst>
          </p:cNvPr>
          <p:cNvSpPr/>
          <p:nvPr/>
        </p:nvSpPr>
        <p:spPr>
          <a:xfrm>
            <a:off x="533320" y="519016"/>
            <a:ext cx="8528180" cy="4758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SHOW DATABADSE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A9A7C3-403F-AA56-0F03-A97026957F20}"/>
              </a:ext>
            </a:extLst>
          </p:cNvPr>
          <p:cNvSpPr/>
          <p:nvPr/>
        </p:nvSpPr>
        <p:spPr>
          <a:xfrm>
            <a:off x="1698171" y="1071716"/>
            <a:ext cx="5833339" cy="2357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show the names of database you have created and inbuilt.</a:t>
            </a:r>
          </a:p>
          <a:p>
            <a:endParaRPr lang="en-US" b="1"/>
          </a:p>
          <a:p>
            <a:r>
              <a:rPr lang="en-US" b="1" u="sng"/>
              <a:t>The SQL query to Show database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SHOW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>
                <a:solidFill>
                  <a:srgbClr val="0070C0"/>
                </a:solidFill>
              </a:rPr>
              <a:t>DATABASE</a:t>
            </a:r>
            <a:r>
              <a:rPr lang="en-US">
                <a:solidFill>
                  <a:srgbClr val="00B0F0"/>
                </a:solidFill>
              </a:rPr>
              <a:t> 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AAAB61-C568-4AE1-5593-19D58912FD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62" y="3132753"/>
            <a:ext cx="2425960" cy="298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9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8782CFF-173E-98B0-CBCD-0997F04A69C3}"/>
              </a:ext>
            </a:extLst>
          </p:cNvPr>
          <p:cNvSpPr/>
          <p:nvPr/>
        </p:nvSpPr>
        <p:spPr>
          <a:xfrm>
            <a:off x="1203649" y="709127"/>
            <a:ext cx="7340583" cy="6438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DROP DATABAES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2B57C2B-B4CC-29C2-C8AA-9E5C7809C4B5}"/>
              </a:ext>
            </a:extLst>
          </p:cNvPr>
          <p:cNvSpPr/>
          <p:nvPr/>
        </p:nvSpPr>
        <p:spPr>
          <a:xfrm>
            <a:off x="1203649" y="1903446"/>
            <a:ext cx="6691654" cy="20900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statement is used to drop  an existing database. This leads to complete loos of data in database</a:t>
            </a:r>
          </a:p>
          <a:p>
            <a:r>
              <a:rPr lang="en-US"/>
              <a:t>Syntax :  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databasename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u="sng">
                <a:solidFill>
                  <a:srgbClr val="000000"/>
                </a:solidFill>
                <a:latin typeface="Consolas" panose="020B0609020204030204" pitchFamily="49" charset="0"/>
              </a:rPr>
              <a:t>The SQL query to drop database</a:t>
            </a:r>
          </a:p>
          <a:p>
            <a:endParaRPr lang="en-US" u="sng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u="sng">
                <a:solidFill>
                  <a:srgbClr val="0070C0"/>
                </a:solidFill>
              </a:rPr>
              <a:t>DROP DATABASE </a:t>
            </a:r>
            <a:r>
              <a:rPr lang="en-US" u="sng" err="1"/>
              <a:t>Employee_Information</a:t>
            </a:r>
            <a:r>
              <a:rPr lang="en-US" u="sng"/>
              <a:t>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5EAD6A-0B2E-7FE2-BE03-7B55D1EBA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48" y="4544008"/>
            <a:ext cx="7340583" cy="513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D42F20-A0E3-6156-83C7-5696DCE28592}"/>
              </a:ext>
            </a:extLst>
          </p:cNvPr>
          <p:cNvSpPr txBox="1"/>
          <p:nvPr/>
        </p:nvSpPr>
        <p:spPr>
          <a:xfrm>
            <a:off x="639097" y="462116"/>
            <a:ext cx="10835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MYSQL </a:t>
            </a:r>
            <a:r>
              <a:rPr lang="en-US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Constraints</a:t>
            </a:r>
          </a:p>
          <a:p>
            <a:pPr algn="ctr"/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0AAA2E-C1B4-63CB-4003-10C77E5FADCB}"/>
              </a:ext>
            </a:extLst>
          </p:cNvPr>
          <p:cNvSpPr txBox="1"/>
          <p:nvPr/>
        </p:nvSpPr>
        <p:spPr>
          <a:xfrm>
            <a:off x="530942" y="1189703"/>
            <a:ext cx="11130116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/>
              <a:t>Constraints can be specified when the table is created with the CREATE TABLE </a:t>
            </a:r>
          </a:p>
          <a:p>
            <a:r>
              <a:rPr lang="en-US"/>
              <a:t>statement, or after the table is created with the ALTER TABLE statement.</a:t>
            </a:r>
          </a:p>
          <a:p>
            <a:endParaRPr lang="en-US"/>
          </a:p>
          <a:p>
            <a:r>
              <a:rPr lang="en-US"/>
              <a:t>Syntax : CREATE TABLE </a:t>
            </a:r>
            <a:r>
              <a:rPr lang="en-US" err="1"/>
              <a:t>table_name</a:t>
            </a:r>
            <a:r>
              <a:rPr lang="en-US"/>
              <a:t> (</a:t>
            </a:r>
          </a:p>
          <a:p>
            <a:r>
              <a:rPr lang="en-US"/>
              <a:t>    column1 datatype constraint,</a:t>
            </a:r>
          </a:p>
          <a:p>
            <a:r>
              <a:rPr lang="en-US"/>
              <a:t>    column2 datatype constraint,</a:t>
            </a:r>
          </a:p>
          <a:p>
            <a:r>
              <a:rPr lang="en-US"/>
              <a:t>    column3 datatype constraint,</a:t>
            </a:r>
          </a:p>
          <a:p>
            <a:r>
              <a:rPr lang="en-US"/>
              <a:t>    ....</a:t>
            </a:r>
          </a:p>
          <a:p>
            <a:r>
              <a:rPr lang="en-US"/>
              <a:t>);</a:t>
            </a:r>
          </a:p>
          <a:p>
            <a:endParaRPr lang="en-US"/>
          </a:p>
          <a:p>
            <a:r>
              <a:rPr lang="en-US"/>
              <a:t>SQL constraints are used to specify rules for the data in a table.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PRIMARY KEY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FOREIGN KEY 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DEFAUL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NULL</a:t>
            </a:r>
          </a:p>
        </p:txBody>
      </p:sp>
    </p:spTree>
    <p:extLst>
      <p:ext uri="{BB962C8B-B14F-4D97-AF65-F5344CB8AC3E}">
        <p14:creationId xmlns:p14="http://schemas.microsoft.com/office/powerpoint/2010/main" val="326410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8F4CAAC-0581-DAD8-6C1B-54A80058A27E}"/>
              </a:ext>
            </a:extLst>
          </p:cNvPr>
          <p:cNvSpPr txBox="1"/>
          <p:nvPr/>
        </p:nvSpPr>
        <p:spPr>
          <a:xfrm>
            <a:off x="1071714" y="206478"/>
            <a:ext cx="991091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CONTEXT</a:t>
            </a:r>
          </a:p>
          <a:p>
            <a:endParaRPr lang="en-US"/>
          </a:p>
          <a:p>
            <a:pPr marL="342900" indent="-342900">
              <a:buAutoNum type="arabicPeriod"/>
            </a:pPr>
            <a:r>
              <a:rPr lang="en-US" b="1"/>
              <a:t>SQL Basics</a:t>
            </a:r>
          </a:p>
          <a:p>
            <a:pPr marL="342900" indent="-342900">
              <a:buAutoNum type="arabicPeriod"/>
            </a:pPr>
            <a:endParaRPr lang="en-US" b="1"/>
          </a:p>
          <a:p>
            <a:r>
              <a:rPr lang="en-US" b="1"/>
              <a:t>2 . SQL Servers</a:t>
            </a:r>
          </a:p>
          <a:p>
            <a:endParaRPr lang="en-US" b="1"/>
          </a:p>
          <a:p>
            <a:r>
              <a:rPr lang="en-US" b="1"/>
              <a:t>3 . DBMS SYSTEM</a:t>
            </a:r>
          </a:p>
          <a:p>
            <a:endParaRPr lang="en-US" b="1"/>
          </a:p>
          <a:p>
            <a:r>
              <a:rPr lang="en-US" b="1"/>
              <a:t>4 . Database</a:t>
            </a:r>
          </a:p>
          <a:p>
            <a:endParaRPr lang="en-US" b="1"/>
          </a:p>
          <a:p>
            <a:r>
              <a:rPr lang="en-US" b="1"/>
              <a:t>5 . Data types</a:t>
            </a:r>
          </a:p>
          <a:p>
            <a:r>
              <a:rPr lang="en-US" b="1"/>
              <a:t>        </a:t>
            </a:r>
          </a:p>
          <a:p>
            <a:r>
              <a:rPr lang="en-US" b="1"/>
              <a:t>6 . BASIC COMMANDS IN SQL</a:t>
            </a:r>
          </a:p>
          <a:p>
            <a:endParaRPr lang="en-US" b="1"/>
          </a:p>
          <a:p>
            <a:r>
              <a:rPr lang="en-US" b="1"/>
              <a:t>7. MYSQL COMMANDES REGARDING DATABASE</a:t>
            </a:r>
          </a:p>
          <a:p>
            <a:r>
              <a:rPr lang="en-US" b="1"/>
              <a:t>		</a:t>
            </a:r>
          </a:p>
          <a:p>
            <a:pPr lvl="3"/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94484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C49DAF-81E4-8F3E-200F-45450ACAE573}"/>
              </a:ext>
            </a:extLst>
          </p:cNvPr>
          <p:cNvSpPr txBox="1"/>
          <p:nvPr/>
        </p:nvSpPr>
        <p:spPr>
          <a:xfrm>
            <a:off x="855406" y="521110"/>
            <a:ext cx="9291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b="1"/>
              <a:t>PRIMARY KEY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6603DA-498C-758E-0330-D298D23452AF}"/>
              </a:ext>
            </a:extLst>
          </p:cNvPr>
          <p:cNvSpPr txBox="1"/>
          <p:nvPr/>
        </p:nvSpPr>
        <p:spPr>
          <a:xfrm rot="10800000" flipV="1">
            <a:off x="855406" y="1240503"/>
            <a:ext cx="98322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PRIMARY KEY constraint uniquely identifies each record in a table.</a:t>
            </a:r>
          </a:p>
          <a:p>
            <a:endParaRPr lang="en-US"/>
          </a:p>
          <a:p>
            <a:r>
              <a:rPr lang="en-US"/>
              <a:t>Primary keys must contain UNIQUE values, and cannot contain NULL values.</a:t>
            </a: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F2BD0-7FC3-E536-8D5B-98C67CDB0AFF}"/>
              </a:ext>
            </a:extLst>
          </p:cNvPr>
          <p:cNvSpPr txBox="1"/>
          <p:nvPr/>
        </p:nvSpPr>
        <p:spPr>
          <a:xfrm>
            <a:off x="1071716" y="2369574"/>
            <a:ext cx="71283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  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Date_of_join</a:t>
            </a:r>
            <a:r>
              <a:rPr lang="en-US"/>
              <a:t> DATE,  </a:t>
            </a:r>
          </a:p>
          <a:p>
            <a:r>
              <a:rPr lang="en-US"/>
              <a:t>  PRIMARY KEY (</a:t>
            </a:r>
            <a:r>
              <a:rPr lang="en-US" err="1"/>
              <a:t>Emp_id</a:t>
            </a:r>
            <a:r>
              <a:rPr lang="en-US"/>
              <a:t>));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983533-7820-4861-8A5B-4CC067F63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716" y="4343334"/>
            <a:ext cx="5924550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602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38B9B5-4208-1A4C-A053-247372468932}"/>
              </a:ext>
            </a:extLst>
          </p:cNvPr>
          <p:cNvSpPr txBox="1"/>
          <p:nvPr/>
        </p:nvSpPr>
        <p:spPr>
          <a:xfrm>
            <a:off x="294968" y="342227"/>
            <a:ext cx="1097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2.  FOREIGN KEY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9D7E3E-090D-F37B-F4A5-A0D7F948C834}"/>
              </a:ext>
            </a:extLst>
          </p:cNvPr>
          <p:cNvSpPr txBox="1"/>
          <p:nvPr/>
        </p:nvSpPr>
        <p:spPr>
          <a:xfrm>
            <a:off x="963561" y="1130710"/>
            <a:ext cx="10304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 FOREIGN KEY is a field (or collection of fields) in one table, that refers to the</a:t>
            </a:r>
          </a:p>
          <a:p>
            <a:r>
              <a:rPr lang="en-US"/>
              <a:t> PRIMARY KEY in another </a:t>
            </a:r>
            <a:r>
              <a:rPr lang="en-US" err="1"/>
              <a:t>table.It</a:t>
            </a:r>
            <a:r>
              <a:rPr lang="en-US"/>
              <a:t> show the relationship between the tables.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E62CB0-B664-07D8-9174-FF760F6ACC5A}"/>
              </a:ext>
            </a:extLst>
          </p:cNvPr>
          <p:cNvSpPr txBox="1"/>
          <p:nvPr/>
        </p:nvSpPr>
        <p:spPr>
          <a:xfrm>
            <a:off x="1120877" y="2084439"/>
            <a:ext cx="958645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Designations (    </a:t>
            </a:r>
            <a:r>
              <a:rPr lang="en-US" err="1"/>
              <a:t>Designation_id</a:t>
            </a:r>
            <a:r>
              <a:rPr lang="en-US"/>
              <a:t> INT PRIMARY KEY, </a:t>
            </a:r>
          </a:p>
          <a:p>
            <a:r>
              <a:rPr lang="en-US"/>
              <a:t>   </a:t>
            </a:r>
            <a:r>
              <a:rPr lang="en-US" err="1"/>
              <a:t>Designation_name</a:t>
            </a:r>
            <a:r>
              <a:rPr lang="en-US"/>
              <a:t> VARCHAR(50));</a:t>
            </a:r>
          </a:p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Emp_name</a:t>
            </a:r>
            <a:r>
              <a:rPr lang="en-US"/>
              <a:t> VARCHAR(20),  </a:t>
            </a:r>
          </a:p>
          <a:p>
            <a:r>
              <a:rPr lang="en-US"/>
              <a:t>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), </a:t>
            </a:r>
          </a:p>
          <a:p>
            <a:r>
              <a:rPr lang="en-US"/>
              <a:t>   FOREIGN KEY (</a:t>
            </a:r>
            <a:r>
              <a:rPr lang="en-US" err="1"/>
              <a:t>Designation_id</a:t>
            </a:r>
            <a:r>
              <a:rPr lang="en-US"/>
              <a:t>) REFERENCES Designations(</a:t>
            </a:r>
            <a:r>
              <a:rPr lang="en-US" err="1"/>
              <a:t>Designation_id</a:t>
            </a:r>
            <a:r>
              <a:rPr lang="en-US"/>
              <a:t>));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B0E193-F753-7C5F-B893-2C9BD7AD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863" y="4600421"/>
            <a:ext cx="5591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06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E3344-7CD3-5B67-D76B-F658BC7703A1}"/>
              </a:ext>
            </a:extLst>
          </p:cNvPr>
          <p:cNvSpPr/>
          <p:nvPr/>
        </p:nvSpPr>
        <p:spPr>
          <a:xfrm>
            <a:off x="698091" y="481782"/>
            <a:ext cx="8298426" cy="55060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3.  </a:t>
            </a:r>
            <a:r>
              <a:rPr lang="en-US" b="1"/>
              <a:t>DEFAUL</a:t>
            </a:r>
          </a:p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42E69B-6A46-EAB0-CA83-AE8D15C2D5B3}"/>
              </a:ext>
            </a:extLst>
          </p:cNvPr>
          <p:cNvSpPr txBox="1"/>
          <p:nvPr/>
        </p:nvSpPr>
        <p:spPr>
          <a:xfrm>
            <a:off x="698090" y="1337187"/>
            <a:ext cx="109826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DEFAULT constraint is used to set a default value for a column.</a:t>
            </a:r>
          </a:p>
          <a:p>
            <a:endParaRPr lang="en-US"/>
          </a:p>
          <a:p>
            <a:r>
              <a:rPr lang="en-US"/>
              <a:t>The default value will be added to all new records, if no other value is specified.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569D7C-885A-EBC2-343C-86546EDFE86A}"/>
              </a:ext>
            </a:extLst>
          </p:cNvPr>
          <p:cNvSpPr txBox="1"/>
          <p:nvPr/>
        </p:nvSpPr>
        <p:spPr>
          <a:xfrm>
            <a:off x="904568" y="2526890"/>
            <a:ext cx="102648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Emp_name</a:t>
            </a:r>
            <a:r>
              <a:rPr lang="en-US"/>
              <a:t> VARCHAR(20),    </a:t>
            </a:r>
          </a:p>
          <a:p>
            <a:r>
              <a:rPr lang="en-US"/>
              <a:t>Gender varchar(20) default 'male’,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 </a:t>
            </a:r>
          </a:p>
          <a:p>
            <a:r>
              <a:rPr lang="en-US"/>
              <a:t>   PRIMARY KEY (</a:t>
            </a:r>
            <a:r>
              <a:rPr lang="en-US" err="1"/>
              <a:t>Emp_id</a:t>
            </a:r>
            <a:r>
              <a:rPr lang="en-US"/>
              <a:t>)</a:t>
            </a:r>
          </a:p>
          <a:p>
            <a:r>
              <a:rPr lang="en-US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BBE935-8FCF-8A9E-B635-27F2D1CC2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4916" y="4343708"/>
            <a:ext cx="553402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30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6C92-035C-CB4B-7CF1-BA9361C8D5FC}"/>
              </a:ext>
            </a:extLst>
          </p:cNvPr>
          <p:cNvSpPr txBox="1"/>
          <p:nvPr/>
        </p:nvSpPr>
        <p:spPr>
          <a:xfrm>
            <a:off x="776748" y="403123"/>
            <a:ext cx="1047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   </a:t>
            </a:r>
            <a:r>
              <a:rPr lang="en-US" b="1"/>
              <a:t>NOT NULL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54272B-A92F-501A-C051-D00D4F0356AA}"/>
              </a:ext>
            </a:extLst>
          </p:cNvPr>
          <p:cNvSpPr txBox="1"/>
          <p:nvPr/>
        </p:nvSpPr>
        <p:spPr>
          <a:xfrm>
            <a:off x="914400" y="1160206"/>
            <a:ext cx="1047135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DEFAULT constraint is used to set a default value for a column.</a:t>
            </a:r>
          </a:p>
          <a:p>
            <a:endParaRPr lang="en-US"/>
          </a:p>
          <a:p>
            <a:r>
              <a:rPr lang="en-US"/>
              <a:t>The default value will be added to all new records, if no other value is specified.</a:t>
            </a:r>
          </a:p>
          <a:p>
            <a:endParaRPr lang="en-US"/>
          </a:p>
          <a:p>
            <a:r>
              <a:rPr lang="en-US"/>
              <a:t>CREATE TABLE </a:t>
            </a:r>
            <a:r>
              <a:rPr lang="en-US" err="1"/>
              <a:t>Emp_details</a:t>
            </a:r>
            <a:r>
              <a:rPr lang="en-US"/>
              <a:t> (    </a:t>
            </a:r>
            <a:r>
              <a:rPr lang="en-US" err="1"/>
              <a:t>Emp_id</a:t>
            </a:r>
            <a:r>
              <a:rPr lang="en-US"/>
              <a:t> INT,</a:t>
            </a:r>
          </a:p>
          <a:p>
            <a:r>
              <a:rPr lang="en-US"/>
              <a:t>    </a:t>
            </a:r>
            <a:r>
              <a:rPr lang="en-US" err="1"/>
              <a:t>Emp_name</a:t>
            </a:r>
            <a:r>
              <a:rPr lang="en-US"/>
              <a:t> VARCHAR(20) not null,</a:t>
            </a:r>
          </a:p>
          <a:p>
            <a:r>
              <a:rPr lang="en-US"/>
              <a:t>    Gender varchar(20) , </a:t>
            </a:r>
          </a:p>
          <a:p>
            <a:r>
              <a:rPr lang="en-US"/>
              <a:t>   </a:t>
            </a:r>
            <a:r>
              <a:rPr lang="en-US" err="1"/>
              <a:t>Designation_id</a:t>
            </a:r>
            <a:r>
              <a:rPr lang="en-US"/>
              <a:t> INT,  </a:t>
            </a:r>
          </a:p>
          <a:p>
            <a:r>
              <a:rPr lang="en-US"/>
              <a:t>  </a:t>
            </a:r>
            <a:r>
              <a:rPr lang="en-US" err="1"/>
              <a:t>Dep_no</a:t>
            </a:r>
            <a:r>
              <a:rPr lang="en-US"/>
              <a:t> INT, </a:t>
            </a:r>
          </a:p>
          <a:p>
            <a:r>
              <a:rPr lang="en-US"/>
              <a:t>   </a:t>
            </a:r>
            <a:r>
              <a:rPr lang="en-US" err="1"/>
              <a:t>Date_of_join</a:t>
            </a:r>
            <a:r>
              <a:rPr lang="en-US"/>
              <a:t> DATE,</a:t>
            </a:r>
          </a:p>
          <a:p>
            <a:r>
              <a:rPr lang="en-US"/>
              <a:t>    PRIMARY KEY (</a:t>
            </a:r>
            <a:r>
              <a:rPr lang="en-US" err="1"/>
              <a:t>Emp_id</a:t>
            </a:r>
            <a:r>
              <a:rPr lang="en-US"/>
              <a:t>));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A8BFA-8989-CEE1-AE43-307B5CCF2F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99527"/>
            <a:ext cx="80295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689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AC2D5E3-6EBD-2727-BF69-15D5E71F92C3}"/>
              </a:ext>
            </a:extLst>
          </p:cNvPr>
          <p:cNvSpPr/>
          <p:nvPr/>
        </p:nvSpPr>
        <p:spPr>
          <a:xfrm>
            <a:off x="457200" y="438539"/>
            <a:ext cx="7664245" cy="67180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COMMANDS REGARDING TABLE MANIPULATION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A421077-F041-B221-5D1F-AE813993AA30}"/>
              </a:ext>
            </a:extLst>
          </p:cNvPr>
          <p:cNvSpPr/>
          <p:nvPr/>
        </p:nvSpPr>
        <p:spPr>
          <a:xfrm>
            <a:off x="1567543" y="1985415"/>
            <a:ext cx="6730883" cy="3284375"/>
          </a:xfrm>
          <a:prstGeom prst="round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Create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Show 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Insert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Drop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Alter table ( For New Column Creation)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Alter Table Modify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Alter table Drop ( Drop the Column)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Alter table Rename (Rename the Table)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Update Table ( To change the Values)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96436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1878473-6994-DADE-6384-9FC6B57028A7}"/>
              </a:ext>
            </a:extLst>
          </p:cNvPr>
          <p:cNvSpPr/>
          <p:nvPr/>
        </p:nvSpPr>
        <p:spPr>
          <a:xfrm>
            <a:off x="1228725" y="552450"/>
            <a:ext cx="6312617" cy="4286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TABLE CREATION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74D794-B83C-6C7B-6DC3-037B081E689D}"/>
              </a:ext>
            </a:extLst>
          </p:cNvPr>
          <p:cNvSpPr/>
          <p:nvPr/>
        </p:nvSpPr>
        <p:spPr>
          <a:xfrm>
            <a:off x="1228726" y="1085851"/>
            <a:ext cx="6715740" cy="471518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table is to create a table top an existing table.</a:t>
            </a:r>
          </a:p>
          <a:p>
            <a:endParaRPr lang="en-US"/>
          </a:p>
          <a:p>
            <a:r>
              <a:rPr lang="en-US"/>
              <a:t>Syntax : 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br>
              <a:rPr lang="en-US"/>
            </a:b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column1 datatype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column2 datatype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br>
              <a:rPr lang="en-US"/>
            </a:b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 column3 datatype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b="0" i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b="1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u="sng">
                <a:solidFill>
                  <a:srgbClr val="000000"/>
                </a:solidFill>
                <a:latin typeface="Consolas" panose="020B0609020204030204" pitchFamily="49" charset="0"/>
              </a:rPr>
              <a:t>The SQL query to create table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CREATE TABLE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Emp_details</a:t>
            </a:r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( 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Emp_id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Emp_name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VARCHAR(20),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Designation_id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Dep_no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INT,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Date_of_join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DATE,</a:t>
            </a:r>
          </a:p>
          <a:p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    PRIMARY KEY (</a:t>
            </a:r>
            <a:r>
              <a:rPr lang="en-US" err="1">
                <a:solidFill>
                  <a:srgbClr val="000000"/>
                </a:solidFill>
                <a:latin typeface="Consolas" panose="020B0609020204030204" pitchFamily="49" charset="0"/>
              </a:rPr>
              <a:t>Emp_id</a:t>
            </a:r>
            <a:r>
              <a:rPr lang="en-US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04C16-5211-41E9-8B1D-29881993A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6719"/>
            <a:ext cx="106013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01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45E888-B2F0-4538-C84C-752719A430FA}"/>
              </a:ext>
            </a:extLst>
          </p:cNvPr>
          <p:cNvSpPr/>
          <p:nvPr/>
        </p:nvSpPr>
        <p:spPr>
          <a:xfrm>
            <a:off x="0" y="343008"/>
            <a:ext cx="9239250" cy="295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DESCRIBE TABLE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74C3E0-2D39-2BCC-F170-3F6BD3C99085}"/>
              </a:ext>
            </a:extLst>
          </p:cNvPr>
          <p:cNvSpPr/>
          <p:nvPr/>
        </p:nvSpPr>
        <p:spPr>
          <a:xfrm>
            <a:off x="1085850" y="962025"/>
            <a:ext cx="8274460" cy="1600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describe the table’s information like primary key , foreign key , </a:t>
            </a:r>
            <a:r>
              <a:rPr lang="en-US" err="1"/>
              <a:t>etc</a:t>
            </a:r>
            <a:r>
              <a:rPr lang="en-US"/>
              <a:t>…</a:t>
            </a:r>
          </a:p>
          <a:p>
            <a:endParaRPr lang="en-US"/>
          </a:p>
          <a:p>
            <a:r>
              <a:rPr lang="en-US" b="1" u="sng"/>
              <a:t>The SQL query to describe table</a:t>
            </a:r>
          </a:p>
          <a:p>
            <a:endParaRPr lang="en-US" u="sng"/>
          </a:p>
          <a:p>
            <a:r>
              <a:rPr lang="en-US">
                <a:solidFill>
                  <a:srgbClr val="0070C0"/>
                </a:solidFill>
              </a:rPr>
              <a:t>DESCRIBE </a:t>
            </a:r>
            <a:r>
              <a:rPr lang="en-US" err="1"/>
              <a:t>Emp_detials</a:t>
            </a:r>
            <a:r>
              <a:rPr lang="en-US"/>
              <a:t>;</a:t>
            </a:r>
          </a:p>
          <a:p>
            <a:r>
              <a:rPr lang="en-US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AE9D9-CE8A-2F06-C507-005E50D4C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850" y="3033604"/>
            <a:ext cx="5467350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04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9694596-6283-553F-6E52-FB7FC194B5B9}"/>
              </a:ext>
            </a:extLst>
          </p:cNvPr>
          <p:cNvSpPr/>
          <p:nvPr/>
        </p:nvSpPr>
        <p:spPr>
          <a:xfrm>
            <a:off x="1609724" y="304800"/>
            <a:ext cx="6531386" cy="533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INSERT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1373C7-4820-0769-CA85-1F168FEFEA9D}"/>
              </a:ext>
            </a:extLst>
          </p:cNvPr>
          <p:cNvSpPr/>
          <p:nvPr/>
        </p:nvSpPr>
        <p:spPr>
          <a:xfrm>
            <a:off x="1609726" y="1314450"/>
            <a:ext cx="6875514" cy="22574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insert values to the table which we created</a:t>
            </a:r>
          </a:p>
          <a:p>
            <a:endParaRPr lang="en-US"/>
          </a:p>
          <a:p>
            <a:r>
              <a:rPr lang="en-US" b="1"/>
              <a:t>The SQL query to insert value to a table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INSERT INTO</a:t>
            </a:r>
            <a:r>
              <a:rPr lang="en-US"/>
              <a:t> </a:t>
            </a:r>
            <a:r>
              <a:rPr lang="en-US" err="1"/>
              <a:t>emp_detials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VALUES</a:t>
            </a:r>
          </a:p>
          <a:p>
            <a:r>
              <a:rPr lang="en-US"/>
              <a:t>(values);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CBCF12-7E1E-478B-E94F-7B05126139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50" y="4048125"/>
            <a:ext cx="8658226" cy="178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529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7179DF0-7C05-41FA-3096-FF0952D426B6}"/>
              </a:ext>
            </a:extLst>
          </p:cNvPr>
          <p:cNvSpPr/>
          <p:nvPr/>
        </p:nvSpPr>
        <p:spPr>
          <a:xfrm>
            <a:off x="1657350" y="478708"/>
            <a:ext cx="7677150" cy="8382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DROP TABLE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8BA08C-8365-5544-151C-D18F09E0548A}"/>
              </a:ext>
            </a:extLst>
          </p:cNvPr>
          <p:cNvSpPr/>
          <p:nvPr/>
        </p:nvSpPr>
        <p:spPr>
          <a:xfrm>
            <a:off x="1657350" y="1818969"/>
            <a:ext cx="8258175" cy="25053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drop a table created which already existed in database .</a:t>
            </a:r>
          </a:p>
          <a:p>
            <a:endParaRPr lang="en-US"/>
          </a:p>
          <a:p>
            <a:r>
              <a:rPr lang="en-US"/>
              <a:t>Syntax : 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u="sng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b="1" u="sng">
                <a:solidFill>
                  <a:srgbClr val="000000"/>
                </a:solidFill>
                <a:latin typeface="Consolas" panose="020B0609020204030204" pitchFamily="49" charset="0"/>
              </a:rPr>
              <a:t>The SQL query to drop a table </a:t>
            </a:r>
          </a:p>
          <a:p>
            <a:endParaRPr lang="en-US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>
                <a:solidFill>
                  <a:srgbClr val="0070C0"/>
                </a:solidFill>
              </a:rPr>
              <a:t>drop table </a:t>
            </a:r>
            <a:r>
              <a:rPr lang="en-US" err="1"/>
              <a:t>Emp_detials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8A0AA-D401-7E1D-A7C1-7F21C9905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976" y="4929647"/>
            <a:ext cx="8258175" cy="1323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37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81C9072-9F27-0190-A868-5BEEC6D661FC}"/>
              </a:ext>
            </a:extLst>
          </p:cNvPr>
          <p:cNvSpPr/>
          <p:nvPr/>
        </p:nvSpPr>
        <p:spPr>
          <a:xfrm>
            <a:off x="1847850" y="552450"/>
            <a:ext cx="6627556" cy="6667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ALTERING TABLE COMMANDS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0EFB217-ADC0-99E3-9626-1ABA81ADFEA7}"/>
              </a:ext>
            </a:extLst>
          </p:cNvPr>
          <p:cNvSpPr/>
          <p:nvPr/>
        </p:nvSpPr>
        <p:spPr>
          <a:xfrm>
            <a:off x="382845" y="1309226"/>
            <a:ext cx="8953500" cy="45815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The ALTER TABLE statement is used to add, delete, or modify columns in an existing table.</a:t>
            </a:r>
          </a:p>
          <a:p>
            <a:pPr algn="ctr"/>
            <a:endParaRPr lang="en-US"/>
          </a:p>
          <a:p>
            <a:pPr algn="ctr"/>
            <a:r>
              <a:rPr lang="en-US"/>
              <a:t>The ALTER TABLE statement is also used to add and drop various constraints on an existing table.</a:t>
            </a:r>
          </a:p>
        </p:txBody>
      </p:sp>
    </p:spTree>
    <p:extLst>
      <p:ext uri="{BB962C8B-B14F-4D97-AF65-F5344CB8AC3E}">
        <p14:creationId xmlns:p14="http://schemas.microsoft.com/office/powerpoint/2010/main" val="2438193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3D824-19AD-90CD-DE30-4912A5890F1C}"/>
              </a:ext>
            </a:extLst>
          </p:cNvPr>
          <p:cNvSpPr txBox="1"/>
          <p:nvPr/>
        </p:nvSpPr>
        <p:spPr>
          <a:xfrm>
            <a:off x="825910" y="442449"/>
            <a:ext cx="10028903" cy="9787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8 . COMMANDS REGARDING TABLE MANIPULATION</a:t>
            </a:r>
          </a:p>
          <a:p>
            <a:r>
              <a:rPr lang="en-US" b="1"/>
              <a:t>		</a:t>
            </a:r>
          </a:p>
          <a:p>
            <a:r>
              <a:rPr lang="en-US" b="1"/>
              <a:t>9 . MY SQL Calculate Functions</a:t>
            </a:r>
          </a:p>
          <a:p>
            <a:endParaRPr lang="en-US" b="1"/>
          </a:p>
          <a:p>
            <a:r>
              <a:rPr lang="en-US" b="1"/>
              <a:t>10 . My SQL String Functions</a:t>
            </a:r>
          </a:p>
          <a:p>
            <a:endParaRPr lang="en-US" b="1"/>
          </a:p>
          <a:p>
            <a:r>
              <a:rPr lang="en-US"/>
              <a:t>11 . </a:t>
            </a:r>
            <a:r>
              <a:rPr lang="en-US" b="1"/>
              <a:t>My SQL Date Functions</a:t>
            </a:r>
          </a:p>
          <a:p>
            <a:endParaRPr lang="en-US" b="1"/>
          </a:p>
          <a:p>
            <a:r>
              <a:rPr lang="en-US" b="1"/>
              <a:t>12 . MYSQL </a:t>
            </a:r>
            <a:r>
              <a:rPr lang="en-US" b="1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Constraints</a:t>
            </a:r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1"/>
              <a:t>13 . My SQL General Functions</a:t>
            </a:r>
          </a:p>
          <a:p>
            <a:endParaRPr lang="en-US" b="1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r>
              <a:rPr lang="en-US" b="1"/>
              <a:t>14 . Logical Functions</a:t>
            </a:r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1"/>
              <a:t>15 . RDBMS System</a:t>
            </a:r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r>
              <a:rPr lang="en-US" b="1"/>
              <a:t>16 . MySQL Joins</a:t>
            </a:r>
          </a:p>
          <a:p>
            <a:endParaRPr lang="en-US" b="1"/>
          </a:p>
          <a:p>
            <a:r>
              <a:rPr lang="en-US" b="1"/>
              <a:t>17 . RDBMS with subqueries</a:t>
            </a:r>
          </a:p>
          <a:p>
            <a:endParaRPr lang="en-US" b="1"/>
          </a:p>
          <a:p>
            <a:r>
              <a:rPr lang="en-US" b="1"/>
              <a:t>18 . Case and end</a:t>
            </a:r>
          </a:p>
          <a:p>
            <a:endParaRPr lang="en-US" b="1"/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b="1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b="1">
              <a:solidFill>
                <a:srgbClr val="000000"/>
              </a:solidFill>
              <a:latin typeface="Segoe UI" panose="020B0502040204020203" pitchFamily="34" charset="0"/>
            </a:endParaRPr>
          </a:p>
          <a:p>
            <a:endParaRPr lang="en-US" b="1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endParaRPr lang="en-US" b="1"/>
          </a:p>
          <a:p>
            <a:endParaRPr lang="en-US" b="1"/>
          </a:p>
          <a:p>
            <a:endParaRPr lang="en-US" b="1"/>
          </a:p>
          <a:p>
            <a:pPr algn="just"/>
            <a:r>
              <a:rPr lang="en-US" b="1"/>
              <a:t>		</a:t>
            </a:r>
          </a:p>
          <a:p>
            <a:pPr algn="just"/>
            <a:endParaRPr lang="en-US" b="1"/>
          </a:p>
          <a:p>
            <a:endParaRPr lang="en-US" b="1"/>
          </a:p>
          <a:p>
            <a:endParaRPr lang="en-US" b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4705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C44A02-FBD3-236C-32D1-999B722EAF9F}"/>
              </a:ext>
            </a:extLst>
          </p:cNvPr>
          <p:cNvSpPr/>
          <p:nvPr/>
        </p:nvSpPr>
        <p:spPr>
          <a:xfrm>
            <a:off x="314632" y="349660"/>
            <a:ext cx="7993626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ALTER TABLE – ADDING NEW COLUMN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195C72-8FDB-38C3-0866-CB1F6EA74C72}"/>
              </a:ext>
            </a:extLst>
          </p:cNvPr>
          <p:cNvSpPr/>
          <p:nvPr/>
        </p:nvSpPr>
        <p:spPr>
          <a:xfrm>
            <a:off x="105083" y="1162356"/>
            <a:ext cx="8065523" cy="18383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add a column to an existing table</a:t>
            </a:r>
          </a:p>
          <a:p>
            <a:endParaRPr lang="en-US"/>
          </a:p>
          <a:p>
            <a:r>
              <a:rPr lang="en-US" b="1" u="sng"/>
              <a:t>The SQL query to add column using alter command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ALTER TABLE </a:t>
            </a:r>
            <a:r>
              <a:rPr lang="en-US" err="1"/>
              <a:t>emp_detials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ADD</a:t>
            </a:r>
            <a:r>
              <a:rPr lang="en-US"/>
              <a:t> </a:t>
            </a:r>
            <a:r>
              <a:rPr lang="en-US" err="1"/>
              <a:t>Designation_id</a:t>
            </a:r>
            <a:r>
              <a:rPr lang="en-US"/>
              <a:t> int;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F328D2-0D38-6330-C4BA-CAECBA3BE3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650" y="2990849"/>
            <a:ext cx="50863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759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BDC7BC0-9DBF-17CD-6F59-0A0A038A4F8A}"/>
              </a:ext>
            </a:extLst>
          </p:cNvPr>
          <p:cNvSpPr/>
          <p:nvPr/>
        </p:nvSpPr>
        <p:spPr>
          <a:xfrm>
            <a:off x="1423988" y="304800"/>
            <a:ext cx="7238232" cy="6572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ALTER COLUMN – DROP A EXISTING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C9623E-AB11-D648-7DF2-A898C497655D}"/>
              </a:ext>
            </a:extLst>
          </p:cNvPr>
          <p:cNvSpPr/>
          <p:nvPr/>
        </p:nvSpPr>
        <p:spPr>
          <a:xfrm>
            <a:off x="116297" y="962025"/>
            <a:ext cx="9344024" cy="2495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drop(delete) a column in existing table</a:t>
            </a:r>
          </a:p>
          <a:p>
            <a:endParaRPr lang="en-US"/>
          </a:p>
          <a:p>
            <a:r>
              <a:rPr lang="en-US" b="1" u="sng"/>
              <a:t>The SQL query to drop a column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ALTER TABLE </a:t>
            </a:r>
            <a:r>
              <a:rPr lang="en-US" err="1"/>
              <a:t>emp_detials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DROP </a:t>
            </a:r>
            <a:r>
              <a:rPr lang="en-US" err="1"/>
              <a:t>Designation_id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1D4791-B8A8-484F-D88C-A875E4B928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43" y="2464827"/>
            <a:ext cx="3648584" cy="3724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72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E21BE8-8C86-C571-1AA2-86F587688C48}"/>
              </a:ext>
            </a:extLst>
          </p:cNvPr>
          <p:cNvSpPr/>
          <p:nvPr/>
        </p:nvSpPr>
        <p:spPr>
          <a:xfrm>
            <a:off x="1133475" y="361950"/>
            <a:ext cx="7410757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ALTER TABLE USING – MODIFY COMMAND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5F9896-8D98-05DE-A16D-AF6BBEE1866B}"/>
              </a:ext>
            </a:extLst>
          </p:cNvPr>
          <p:cNvSpPr/>
          <p:nvPr/>
        </p:nvSpPr>
        <p:spPr>
          <a:xfrm>
            <a:off x="1133475" y="1343026"/>
            <a:ext cx="7410757" cy="195262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To change the data type of a column in a table .</a:t>
            </a:r>
          </a:p>
          <a:p>
            <a:endParaRPr lang="en-US"/>
          </a:p>
          <a:p>
            <a:r>
              <a:rPr lang="en-US" b="1" u="sng"/>
              <a:t>The SQL query to modify datatype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ALTER TABLE </a:t>
            </a:r>
            <a:r>
              <a:rPr lang="en-US" err="1"/>
              <a:t>emp_detials</a:t>
            </a:r>
            <a:r>
              <a:rPr lang="en-US">
                <a:solidFill>
                  <a:srgbClr val="0070C0"/>
                </a:solidFill>
              </a:rPr>
              <a:t> MODIFY </a:t>
            </a:r>
            <a:r>
              <a:rPr lang="en-US" err="1"/>
              <a:t>Emp_name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varchar(50)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BE4992-FA37-DE00-A63C-BF8F94E4A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475" y="3429000"/>
            <a:ext cx="54864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4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D46FD4-3D05-2D7F-EFB2-EEBEB7755919}"/>
              </a:ext>
            </a:extLst>
          </p:cNvPr>
          <p:cNvSpPr/>
          <p:nvPr/>
        </p:nvSpPr>
        <p:spPr>
          <a:xfrm>
            <a:off x="1581150" y="361950"/>
            <a:ext cx="6746773" cy="419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ALTER TABLE – RENAMEING A TABLE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60DDF3-26FD-712C-29EC-4E5FBD85BFC3}"/>
              </a:ext>
            </a:extLst>
          </p:cNvPr>
          <p:cNvSpPr/>
          <p:nvPr/>
        </p:nvSpPr>
        <p:spPr>
          <a:xfrm>
            <a:off x="92792" y="895657"/>
            <a:ext cx="8915400" cy="19716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rename an existing table name</a:t>
            </a:r>
          </a:p>
          <a:p>
            <a:endParaRPr lang="en-US" u="sng"/>
          </a:p>
          <a:p>
            <a:r>
              <a:rPr lang="en-US" b="1" u="sng"/>
              <a:t>The SQL query to rename a table</a:t>
            </a:r>
          </a:p>
          <a:p>
            <a:endParaRPr lang="en-US">
              <a:solidFill>
                <a:srgbClr val="0070C0"/>
              </a:solidFill>
            </a:endParaRPr>
          </a:p>
          <a:p>
            <a:r>
              <a:rPr lang="en-US">
                <a:solidFill>
                  <a:srgbClr val="0070C0"/>
                </a:solidFill>
              </a:rPr>
              <a:t>ALTER TABLE </a:t>
            </a:r>
            <a:r>
              <a:rPr lang="en-US" err="1"/>
              <a:t>emp_detials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RENAME TO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*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C5CFE-82F8-6594-6536-17A0AE769B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757" y="2962275"/>
            <a:ext cx="8915401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49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7E1B6F-FC47-0249-7137-0C4ACF2F678A}"/>
              </a:ext>
            </a:extLst>
          </p:cNvPr>
          <p:cNvSpPr/>
          <p:nvPr/>
        </p:nvSpPr>
        <p:spPr>
          <a:xfrm>
            <a:off x="1047751" y="352425"/>
            <a:ext cx="7240844" cy="4476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ALTER TABLE – UPDATING VALUE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720A4-F177-FD67-FEA5-9CE5F7D91FC2}"/>
              </a:ext>
            </a:extLst>
          </p:cNvPr>
          <p:cNvSpPr/>
          <p:nvPr/>
        </p:nvSpPr>
        <p:spPr>
          <a:xfrm>
            <a:off x="0" y="869693"/>
            <a:ext cx="10220325" cy="21621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command is used to update the existing values in table</a:t>
            </a:r>
          </a:p>
          <a:p>
            <a:endParaRPr lang="en-US"/>
          </a:p>
          <a:p>
            <a:r>
              <a:rPr lang="en-US" b="1" u="sng"/>
              <a:t>The SQL query to update a values in table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UPDATE </a:t>
            </a:r>
            <a:r>
              <a:rPr lang="en-US" err="1"/>
              <a:t>Emp_details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SET</a:t>
            </a:r>
            <a:r>
              <a:rPr lang="en-US"/>
              <a:t> </a:t>
            </a:r>
            <a:r>
              <a:rPr lang="en-US" err="1"/>
              <a:t>Date_of_join</a:t>
            </a:r>
            <a:r>
              <a:rPr lang="en-US"/>
              <a:t> = '2022-6-10' </a:t>
            </a:r>
            <a:r>
              <a:rPr lang="en-US">
                <a:solidFill>
                  <a:srgbClr val="0070C0"/>
                </a:solidFill>
              </a:rPr>
              <a:t>where </a:t>
            </a:r>
            <a:r>
              <a:rPr lang="en-US" err="1"/>
              <a:t>emp_id</a:t>
            </a:r>
            <a:r>
              <a:rPr lang="en-US"/>
              <a:t> = 17001;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8060FD-44F5-6215-0746-17E0A3C21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073" y="2746733"/>
            <a:ext cx="80391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99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DA69CAF-71C4-930E-9153-027F0F3A18FA}"/>
              </a:ext>
            </a:extLst>
          </p:cNvPr>
          <p:cNvSpPr txBox="1"/>
          <p:nvPr/>
        </p:nvSpPr>
        <p:spPr>
          <a:xfrm>
            <a:off x="344129" y="353961"/>
            <a:ext cx="101075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DELETE STATEMENT</a:t>
            </a:r>
          </a:p>
          <a:p>
            <a:endParaRPr lang="en-US"/>
          </a:p>
          <a:p>
            <a:r>
              <a:rPr lang="en-US"/>
              <a:t>This command is used to delete an individual records from table</a:t>
            </a:r>
          </a:p>
          <a:p>
            <a:endParaRPr lang="en-US"/>
          </a:p>
          <a:p>
            <a:r>
              <a:rPr lang="en-US" b="1" u="sng"/>
              <a:t>The SQL query for delete statement</a:t>
            </a:r>
          </a:p>
          <a:p>
            <a:endParaRPr lang="en-US" b="1" u="sng"/>
          </a:p>
          <a:p>
            <a:r>
              <a:rPr lang="en-US">
                <a:solidFill>
                  <a:srgbClr val="0070C0"/>
                </a:solidFill>
              </a:rPr>
              <a:t>DELETE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WHERE</a:t>
            </a:r>
            <a:r>
              <a:rPr lang="en-US"/>
              <a:t> </a:t>
            </a:r>
            <a:r>
              <a:rPr lang="en-US" err="1"/>
              <a:t>emp_id</a:t>
            </a:r>
            <a:r>
              <a:rPr lang="en-US"/>
              <a:t> = 17001;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E65600-4EC2-57F2-AADB-4A79E5846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29" y="2375454"/>
            <a:ext cx="8420100" cy="342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2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057A45-6611-7DD4-F031-E74B5C371993}"/>
              </a:ext>
            </a:extLst>
          </p:cNvPr>
          <p:cNvSpPr/>
          <p:nvPr/>
        </p:nvSpPr>
        <p:spPr>
          <a:xfrm>
            <a:off x="1283724" y="467340"/>
            <a:ext cx="6926211" cy="9144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 SQL Calculate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FE5B5-CB5B-4031-16F5-A9D01BC59972}"/>
              </a:ext>
            </a:extLst>
          </p:cNvPr>
          <p:cNvSpPr/>
          <p:nvPr/>
        </p:nvSpPr>
        <p:spPr>
          <a:xfrm>
            <a:off x="4781550" y="2466974"/>
            <a:ext cx="3143250" cy="192405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/>
              <a:t>Sum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/>
              <a:t> Average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/>
              <a:t>Min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/>
              <a:t>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/>
              <a:t> Count</a:t>
            </a:r>
          </a:p>
        </p:txBody>
      </p:sp>
    </p:spTree>
    <p:extLst>
      <p:ext uri="{BB962C8B-B14F-4D97-AF65-F5344CB8AC3E}">
        <p14:creationId xmlns:p14="http://schemas.microsoft.com/office/powerpoint/2010/main" val="4177353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36EC404-D412-F125-554D-1DDE56CA462F}"/>
              </a:ext>
            </a:extLst>
          </p:cNvPr>
          <p:cNvSpPr/>
          <p:nvPr/>
        </p:nvSpPr>
        <p:spPr>
          <a:xfrm>
            <a:off x="1552575" y="714375"/>
            <a:ext cx="7424277" cy="7334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Count function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F847CE-19B5-025A-3757-44F8D4D56E25}"/>
              </a:ext>
            </a:extLst>
          </p:cNvPr>
          <p:cNvSpPr/>
          <p:nvPr/>
        </p:nvSpPr>
        <p:spPr>
          <a:xfrm>
            <a:off x="1628775" y="1619251"/>
            <a:ext cx="7239922" cy="220027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find the count of instances in a row</a:t>
            </a:r>
          </a:p>
          <a:p>
            <a:endParaRPr lang="en-US"/>
          </a:p>
          <a:p>
            <a:r>
              <a:rPr lang="en-US" b="1" u="sng"/>
              <a:t>The SQL query for count function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 COUNT</a:t>
            </a:r>
            <a:r>
              <a:rPr lang="en-US"/>
              <a:t>(</a:t>
            </a:r>
            <a:r>
              <a:rPr lang="en-US" err="1"/>
              <a:t>emp_name</a:t>
            </a:r>
            <a:r>
              <a:rPr lang="en-US"/>
              <a:t>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emp_name_count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E1EC1F-BEAF-4400-00CF-F398A4981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5" y="3990976"/>
            <a:ext cx="61626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3804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9D27C44-921C-8351-0CB3-E44FACABDB91}"/>
              </a:ext>
            </a:extLst>
          </p:cNvPr>
          <p:cNvSpPr/>
          <p:nvPr/>
        </p:nvSpPr>
        <p:spPr>
          <a:xfrm>
            <a:off x="88951" y="463346"/>
            <a:ext cx="8867775" cy="419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SUM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12ED2E5-9A58-1D52-90AE-3D9AAADA6907}"/>
              </a:ext>
            </a:extLst>
          </p:cNvPr>
          <p:cNvSpPr/>
          <p:nvPr/>
        </p:nvSpPr>
        <p:spPr>
          <a:xfrm>
            <a:off x="88951" y="1133474"/>
            <a:ext cx="8820150" cy="1762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The sum function is used find the total amount of a row</a:t>
            </a:r>
          </a:p>
          <a:p>
            <a:endParaRPr lang="en-US"/>
          </a:p>
          <a:p>
            <a:r>
              <a:rPr lang="en-US" b="1" u="sng"/>
              <a:t>The SQL query to find sum of the row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sum(amount)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total_salary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salary_details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A3D42-92F5-08A2-D347-AD9CE10DA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12" y="2895599"/>
            <a:ext cx="66008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88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1BE8CD-6AF9-9BEE-B32B-05AD68AED83C}"/>
              </a:ext>
            </a:extLst>
          </p:cNvPr>
          <p:cNvSpPr/>
          <p:nvPr/>
        </p:nvSpPr>
        <p:spPr>
          <a:xfrm>
            <a:off x="1857375" y="479322"/>
            <a:ext cx="6991657" cy="5905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AVERAGE FUNCTON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170389-20A6-76FF-B0B8-4152E35FA061}"/>
              </a:ext>
            </a:extLst>
          </p:cNvPr>
          <p:cNvSpPr/>
          <p:nvPr/>
        </p:nvSpPr>
        <p:spPr>
          <a:xfrm>
            <a:off x="196031" y="1256685"/>
            <a:ext cx="8486775" cy="17430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find the average value of selected row or column</a:t>
            </a:r>
          </a:p>
          <a:p>
            <a:endParaRPr lang="en-US"/>
          </a:p>
          <a:p>
            <a:r>
              <a:rPr lang="en-US" b="1" u="sng"/>
              <a:t>The SQL query to find average 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 ROUND</a:t>
            </a:r>
            <a:r>
              <a:rPr lang="en-US"/>
              <a:t>(avg(amount),0)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total_salary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2DBF5-6BCE-83C6-5E06-25264CE103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09" y="2917722"/>
            <a:ext cx="61626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283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6F3F23-84B6-6FA0-2517-309F264E3C45}"/>
              </a:ext>
            </a:extLst>
          </p:cNvPr>
          <p:cNvSpPr txBox="1"/>
          <p:nvPr/>
        </p:nvSpPr>
        <p:spPr>
          <a:xfrm>
            <a:off x="339213" y="344129"/>
            <a:ext cx="115135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19 . having clause</a:t>
            </a:r>
          </a:p>
          <a:p>
            <a:endParaRPr lang="en-US" b="1"/>
          </a:p>
          <a:p>
            <a:r>
              <a:rPr lang="en-US" b="1"/>
              <a:t>20 . basic joins Trigger</a:t>
            </a:r>
          </a:p>
          <a:p>
            <a:endParaRPr lang="en-US" b="1"/>
          </a:p>
          <a:p>
            <a:r>
              <a:rPr lang="en-US" b="1"/>
              <a:t>21 . Procedures concepts (SQL Automation)</a:t>
            </a:r>
          </a:p>
          <a:p>
            <a:endParaRPr lang="en-US" b="1"/>
          </a:p>
          <a:p>
            <a:r>
              <a:rPr lang="en-US" b="1"/>
              <a:t>22 . Triggers (SQL Automation)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1767861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B55DE-FADE-7808-B734-89F3D6D661C9}"/>
              </a:ext>
            </a:extLst>
          </p:cNvPr>
          <p:cNvSpPr/>
          <p:nvPr/>
        </p:nvSpPr>
        <p:spPr>
          <a:xfrm>
            <a:off x="1855224" y="183740"/>
            <a:ext cx="7753350" cy="60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MAXMIMUM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7BE70-4AAF-FFB5-0D5E-D1628D951CD9}"/>
              </a:ext>
            </a:extLst>
          </p:cNvPr>
          <p:cNvSpPr/>
          <p:nvPr/>
        </p:nvSpPr>
        <p:spPr>
          <a:xfrm>
            <a:off x="1855224" y="1011493"/>
            <a:ext cx="7753350" cy="19240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find maximum value</a:t>
            </a:r>
          </a:p>
          <a:p>
            <a:endParaRPr lang="en-US"/>
          </a:p>
          <a:p>
            <a:r>
              <a:rPr lang="en-US" b="1" u="sng"/>
              <a:t>The SQL query to find maximum value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 max(amount)</a:t>
            </a:r>
            <a:r>
              <a:rPr lang="en-US">
                <a:solidFill>
                  <a:srgbClr val="0070C0"/>
                </a:solidFill>
              </a:rPr>
              <a:t> AS </a:t>
            </a:r>
            <a:r>
              <a:rPr lang="en-US" err="1"/>
              <a:t>high_salary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8EB15F2-9AD7-07C2-E864-CDEC08EA6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5224" y="2935543"/>
            <a:ext cx="6457950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99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BB55DE-FADE-7808-B734-89F3D6D661C9}"/>
              </a:ext>
            </a:extLst>
          </p:cNvPr>
          <p:cNvSpPr/>
          <p:nvPr/>
        </p:nvSpPr>
        <p:spPr>
          <a:xfrm>
            <a:off x="1796231" y="350889"/>
            <a:ext cx="7753350" cy="609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MINIMUM FUNCTION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DA7BE70-4AAF-FFB5-0D5E-D1628D951CD9}"/>
              </a:ext>
            </a:extLst>
          </p:cNvPr>
          <p:cNvSpPr/>
          <p:nvPr/>
        </p:nvSpPr>
        <p:spPr>
          <a:xfrm>
            <a:off x="1796231" y="1066032"/>
            <a:ext cx="7753350" cy="2000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find </a:t>
            </a:r>
            <a:r>
              <a:rPr lang="en-US" err="1"/>
              <a:t>minimun</a:t>
            </a:r>
            <a:r>
              <a:rPr lang="en-US"/>
              <a:t> value in selected column</a:t>
            </a:r>
          </a:p>
          <a:p>
            <a:endParaRPr lang="en-US"/>
          </a:p>
          <a:p>
            <a:r>
              <a:rPr lang="en-US" u="sng"/>
              <a:t>The SQL query to find maximum value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 min(amount)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low_salary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74F130-3236-E239-6799-AEAA8E33C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86" y="2650716"/>
            <a:ext cx="61722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224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EA17B28-10DE-8113-0DFD-FCB106A9F9F0}"/>
              </a:ext>
            </a:extLst>
          </p:cNvPr>
          <p:cNvSpPr/>
          <p:nvPr/>
        </p:nvSpPr>
        <p:spPr>
          <a:xfrm>
            <a:off x="0" y="603762"/>
            <a:ext cx="9525000" cy="5810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 SQL String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CD97C3-F5D3-CDBB-BE42-3895B69F4D0B}"/>
              </a:ext>
            </a:extLst>
          </p:cNvPr>
          <p:cNvSpPr/>
          <p:nvPr/>
        </p:nvSpPr>
        <p:spPr>
          <a:xfrm>
            <a:off x="1666875" y="1400175"/>
            <a:ext cx="2971800" cy="47148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LCase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UCase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Left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err="1"/>
              <a:t>Concat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Trim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Char_Length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Mid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Length</a:t>
            </a:r>
          </a:p>
        </p:txBody>
      </p:sp>
    </p:spTree>
    <p:extLst>
      <p:ext uri="{BB962C8B-B14F-4D97-AF65-F5344CB8AC3E}">
        <p14:creationId xmlns:p14="http://schemas.microsoft.com/office/powerpoint/2010/main" val="726312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5B28B-E3E9-52BB-48B8-4051D89EC8AF}"/>
              </a:ext>
            </a:extLst>
          </p:cNvPr>
          <p:cNvSpPr/>
          <p:nvPr/>
        </p:nvSpPr>
        <p:spPr>
          <a:xfrm>
            <a:off x="102317" y="374548"/>
            <a:ext cx="8766379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UCASE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5077B-987A-F4B5-A9B1-013F38436077}"/>
              </a:ext>
            </a:extLst>
          </p:cNvPr>
          <p:cNvSpPr/>
          <p:nvPr/>
        </p:nvSpPr>
        <p:spPr>
          <a:xfrm>
            <a:off x="0" y="962025"/>
            <a:ext cx="9410700" cy="2000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convert the word into upper case</a:t>
            </a:r>
          </a:p>
          <a:p>
            <a:endParaRPr lang="en-US"/>
          </a:p>
          <a:p>
            <a:r>
              <a:rPr lang="en-US" b="1" u="sng"/>
              <a:t>The SQL query to change into upper case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 </a:t>
            </a:r>
            <a:r>
              <a:rPr lang="en-US"/>
              <a:t> </a:t>
            </a:r>
            <a:r>
              <a:rPr lang="en-US" err="1"/>
              <a:t>ucase</a:t>
            </a:r>
            <a:r>
              <a:rPr lang="en-US"/>
              <a:t>(</a:t>
            </a:r>
            <a:r>
              <a:rPr lang="en-US" err="1"/>
              <a:t>emp_name</a:t>
            </a:r>
            <a:r>
              <a:rPr lang="en-US"/>
              <a:t>)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466B0-F68E-76EC-D4F8-77EBB5C48A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233" y="2671301"/>
            <a:ext cx="576262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05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55B28B-E3E9-52BB-48B8-4051D89EC8AF}"/>
              </a:ext>
            </a:extLst>
          </p:cNvPr>
          <p:cNvSpPr/>
          <p:nvPr/>
        </p:nvSpPr>
        <p:spPr>
          <a:xfrm>
            <a:off x="0" y="626500"/>
            <a:ext cx="9410700" cy="476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LCASE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45077B-987A-F4B5-A9B1-013F38436077}"/>
              </a:ext>
            </a:extLst>
          </p:cNvPr>
          <p:cNvSpPr/>
          <p:nvPr/>
        </p:nvSpPr>
        <p:spPr>
          <a:xfrm>
            <a:off x="227679" y="1016257"/>
            <a:ext cx="9410700" cy="20002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convert the word into lower case</a:t>
            </a:r>
          </a:p>
          <a:p>
            <a:endParaRPr lang="en-US"/>
          </a:p>
          <a:p>
            <a:r>
              <a:rPr lang="en-US" b="1" u="sng"/>
              <a:t>The SQL query to change into upper case</a:t>
            </a:r>
          </a:p>
          <a:p>
            <a:endParaRPr lang="en-US"/>
          </a:p>
          <a:p>
            <a:r>
              <a:rPr lang="en-US"/>
              <a:t>SELECT  </a:t>
            </a:r>
            <a:r>
              <a:rPr lang="en-US" err="1"/>
              <a:t>lcase</a:t>
            </a:r>
            <a:r>
              <a:rPr lang="en-US"/>
              <a:t>(</a:t>
            </a:r>
            <a:r>
              <a:rPr lang="en-US" err="1"/>
              <a:t>emp_name</a:t>
            </a:r>
            <a:r>
              <a:rPr lang="en-US"/>
              <a:t>)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061B43-214A-B8FD-8399-1FFA0EC7CB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24" y="2930013"/>
            <a:ext cx="6057900" cy="33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23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CE7809-9C0C-E6BB-3009-DB987C56EDDE}"/>
              </a:ext>
            </a:extLst>
          </p:cNvPr>
          <p:cNvSpPr/>
          <p:nvPr/>
        </p:nvSpPr>
        <p:spPr>
          <a:xfrm>
            <a:off x="471948" y="412955"/>
            <a:ext cx="8593394" cy="3932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LEFT, RIGHT, MID - SPLIT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76629D3-0328-DA8C-2105-0A96B4963B96}"/>
              </a:ext>
            </a:extLst>
          </p:cNvPr>
          <p:cNvSpPr/>
          <p:nvPr/>
        </p:nvSpPr>
        <p:spPr>
          <a:xfrm>
            <a:off x="9832" y="949504"/>
            <a:ext cx="9507794" cy="282185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string function is used to split the values</a:t>
            </a:r>
          </a:p>
          <a:p>
            <a:endParaRPr lang="en-US"/>
          </a:p>
          <a:p>
            <a:r>
              <a:rPr lang="en-US" b="1" u="sng"/>
              <a:t>The SQL query for split function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LEFT (salary_id,2)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base_no</a:t>
            </a:r>
            <a:r>
              <a:rPr lang="en-US"/>
              <a:t>,</a:t>
            </a:r>
          </a:p>
          <a:p>
            <a:r>
              <a:rPr lang="en-US"/>
              <a:t> MID(salary_id,3,2)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mid_value</a:t>
            </a:r>
            <a:r>
              <a:rPr lang="en-US"/>
              <a:t>,</a:t>
            </a:r>
          </a:p>
          <a:p>
            <a:r>
              <a:rPr lang="en-US"/>
              <a:t> RIGHT(salary_id,1)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primary_no</a:t>
            </a:r>
            <a:r>
              <a:rPr lang="en-US"/>
              <a:t> </a:t>
            </a:r>
          </a:p>
          <a:p>
            <a:r>
              <a:rPr lang="en-US">
                <a:solidFill>
                  <a:srgbClr val="0070C0"/>
                </a:solidFill>
              </a:rPr>
              <a:t>FROM </a:t>
            </a:r>
            <a:r>
              <a:rPr lang="en-US" err="1"/>
              <a:t>salary_details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6712BE-DFEF-B4A4-7B31-F3674C0B1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3914621"/>
            <a:ext cx="5886450" cy="237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98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3C49B8-405A-25E5-178D-91FADF9DA0CE}"/>
              </a:ext>
            </a:extLst>
          </p:cNvPr>
          <p:cNvSpPr/>
          <p:nvPr/>
        </p:nvSpPr>
        <p:spPr>
          <a:xfrm>
            <a:off x="560439" y="373626"/>
            <a:ext cx="8672051" cy="5801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CONCAT</a:t>
            </a:r>
            <a:r>
              <a:rPr lang="en-US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99509B-C776-8A2C-9FDE-51898A46C109}"/>
              </a:ext>
            </a:extLst>
          </p:cNvPr>
          <p:cNvSpPr/>
          <p:nvPr/>
        </p:nvSpPr>
        <p:spPr>
          <a:xfrm>
            <a:off x="560439" y="1238864"/>
            <a:ext cx="8868696" cy="15731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</a:t>
            </a:r>
            <a:r>
              <a:rPr lang="en-US" err="1"/>
              <a:t>concat</a:t>
            </a:r>
            <a:r>
              <a:rPr lang="en-US"/>
              <a:t> values of two column</a:t>
            </a:r>
          </a:p>
          <a:p>
            <a:endParaRPr lang="en-US"/>
          </a:p>
          <a:p>
            <a:r>
              <a:rPr lang="en-US" b="1" u="sng"/>
              <a:t>The SQL query to </a:t>
            </a:r>
            <a:r>
              <a:rPr lang="en-US" b="1" u="sng" err="1"/>
              <a:t>concat</a:t>
            </a:r>
            <a:r>
              <a:rPr lang="en-US" b="1" u="sng"/>
              <a:t> 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</a:t>
            </a:r>
            <a:r>
              <a:rPr lang="en-US" err="1"/>
              <a:t>concat</a:t>
            </a:r>
            <a:r>
              <a:rPr lang="en-US"/>
              <a:t>(</a:t>
            </a:r>
            <a:r>
              <a:rPr lang="en-US" err="1"/>
              <a:t>Designation_id</a:t>
            </a:r>
            <a:r>
              <a:rPr lang="en-US"/>
              <a:t>,"    ", Designation)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id_with_Designation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245921-2363-E843-F2C0-D96BA51E4B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439" y="2947987"/>
            <a:ext cx="611505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69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C03F90-AE3B-6005-118B-621532F062A5}"/>
              </a:ext>
            </a:extLst>
          </p:cNvPr>
          <p:cNvSpPr/>
          <p:nvPr/>
        </p:nvSpPr>
        <p:spPr>
          <a:xfrm>
            <a:off x="147484" y="394674"/>
            <a:ext cx="9237406" cy="4817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TRIM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A7328-DE8F-CA49-10EA-5D9FA4A9669D}"/>
              </a:ext>
            </a:extLst>
          </p:cNvPr>
          <p:cNvSpPr/>
          <p:nvPr/>
        </p:nvSpPr>
        <p:spPr>
          <a:xfrm>
            <a:off x="865239" y="1199535"/>
            <a:ext cx="8357419" cy="19369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trim space between front and back of a given data</a:t>
            </a:r>
          </a:p>
          <a:p>
            <a:endParaRPr lang="en-US"/>
          </a:p>
          <a:p>
            <a:r>
              <a:rPr lang="en-US" b="1" u="sng"/>
              <a:t>The SQL command for string function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trim(Designation)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66BCDD-2065-42CA-EEA0-1B1A089EE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9" y="3892191"/>
            <a:ext cx="4562167" cy="22002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827541-2B08-424E-47FD-080744373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947" y="3892191"/>
            <a:ext cx="3181350" cy="22479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441007-A36A-2DB4-8067-DF629D20C1DC}"/>
              </a:ext>
            </a:extLst>
          </p:cNvPr>
          <p:cNvSpPr/>
          <p:nvPr/>
        </p:nvSpPr>
        <p:spPr>
          <a:xfrm>
            <a:off x="865239" y="3205316"/>
            <a:ext cx="4483509" cy="363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AFTER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B6D2E10-2E08-AC37-40D3-D9F0F13F7B48}"/>
              </a:ext>
            </a:extLst>
          </p:cNvPr>
          <p:cNvSpPr/>
          <p:nvPr/>
        </p:nvSpPr>
        <p:spPr>
          <a:xfrm>
            <a:off x="5958349" y="3247103"/>
            <a:ext cx="3696928" cy="36379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BEFORE</a:t>
            </a:r>
          </a:p>
        </p:txBody>
      </p:sp>
    </p:spTree>
    <p:extLst>
      <p:ext uri="{BB962C8B-B14F-4D97-AF65-F5344CB8AC3E}">
        <p14:creationId xmlns:p14="http://schemas.microsoft.com/office/powerpoint/2010/main" val="37870466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04F13-8C59-AA42-F664-1226F1C749C3}"/>
              </a:ext>
            </a:extLst>
          </p:cNvPr>
          <p:cNvSpPr/>
          <p:nvPr/>
        </p:nvSpPr>
        <p:spPr>
          <a:xfrm>
            <a:off x="-1" y="344129"/>
            <a:ext cx="8898195" cy="639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CHAR _LENGTH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B1E641-5C02-EDCE-C2F3-A25358648C8B}"/>
              </a:ext>
            </a:extLst>
          </p:cNvPr>
          <p:cNvSpPr/>
          <p:nvPr/>
        </p:nvSpPr>
        <p:spPr>
          <a:xfrm>
            <a:off x="1" y="1366684"/>
            <a:ext cx="8672052" cy="17108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find the length of character</a:t>
            </a:r>
          </a:p>
          <a:p>
            <a:endParaRPr lang="en-US"/>
          </a:p>
          <a:p>
            <a:r>
              <a:rPr lang="en-US" b="1" u="sng"/>
              <a:t>The SQL query for </a:t>
            </a:r>
            <a:r>
              <a:rPr lang="en-US" b="1" u="sng" err="1"/>
              <a:t>char_length</a:t>
            </a:r>
            <a:endParaRPr lang="en-US" b="1" u="sng"/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</a:t>
            </a:r>
            <a:r>
              <a:rPr lang="en-US" err="1"/>
              <a:t>char_length</a:t>
            </a:r>
            <a:r>
              <a:rPr lang="en-US"/>
              <a:t>(Designation)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14B321-05E1-1709-34AE-B50B24335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026" y="3342968"/>
            <a:ext cx="58007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663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D004F13-8C59-AA42-F664-1226F1C749C3}"/>
              </a:ext>
            </a:extLst>
          </p:cNvPr>
          <p:cNvSpPr/>
          <p:nvPr/>
        </p:nvSpPr>
        <p:spPr>
          <a:xfrm>
            <a:off x="1160207" y="462116"/>
            <a:ext cx="7993626" cy="63909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LENGTH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B1E641-5C02-EDCE-C2F3-A25358648C8B}"/>
              </a:ext>
            </a:extLst>
          </p:cNvPr>
          <p:cNvSpPr/>
          <p:nvPr/>
        </p:nvSpPr>
        <p:spPr>
          <a:xfrm>
            <a:off x="1160207" y="1327356"/>
            <a:ext cx="7443020" cy="17108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is used to find the length of character</a:t>
            </a:r>
          </a:p>
          <a:p>
            <a:endParaRPr lang="en-US"/>
          </a:p>
          <a:p>
            <a:r>
              <a:rPr lang="en-US" b="1" u="sng"/>
              <a:t>The SQL query for length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length(Designation)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designation_in_company</a:t>
            </a:r>
            <a:r>
              <a:rPr lang="en-US"/>
              <a:t>;</a:t>
            </a:r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B0900-DAE5-EDAF-296B-A26FE57CA5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206" y="3264312"/>
            <a:ext cx="5772150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413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54008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E542AE3-4C7E-1546-8239-B89A9D44BFE7}"/>
              </a:ext>
            </a:extLst>
          </p:cNvPr>
          <p:cNvSpPr/>
          <p:nvPr/>
        </p:nvSpPr>
        <p:spPr>
          <a:xfrm>
            <a:off x="1022556" y="275304"/>
            <a:ext cx="8072284" cy="67842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My SQL Date Functions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DA6718-423E-2EFF-ED1C-481765A7A0C8}"/>
              </a:ext>
            </a:extLst>
          </p:cNvPr>
          <p:cNvSpPr/>
          <p:nvPr/>
        </p:nvSpPr>
        <p:spPr>
          <a:xfrm>
            <a:off x="3052917" y="1376515"/>
            <a:ext cx="4011561" cy="4807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Date ADD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</a:t>
            </a:r>
            <a:r>
              <a:rPr lang="en-US" b="1" err="1"/>
              <a:t>Datediff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Timestamp </a:t>
            </a:r>
            <a:r>
              <a:rPr lang="en-US" b="1" err="1"/>
              <a:t>DIff</a:t>
            </a:r>
            <a:endParaRPr lang="en-US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Date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Day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Month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 Now</a:t>
            </a:r>
          </a:p>
        </p:txBody>
      </p:sp>
    </p:spTree>
    <p:extLst>
      <p:ext uri="{BB962C8B-B14F-4D97-AF65-F5344CB8AC3E}">
        <p14:creationId xmlns:p14="http://schemas.microsoft.com/office/powerpoint/2010/main" val="16372978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1C0BA89-F181-5A2E-F343-C44EDF31526D}"/>
              </a:ext>
            </a:extLst>
          </p:cNvPr>
          <p:cNvSpPr/>
          <p:nvPr/>
        </p:nvSpPr>
        <p:spPr>
          <a:xfrm>
            <a:off x="914400" y="442451"/>
            <a:ext cx="8200103" cy="5112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/>
              <a:t>Date ADD</a:t>
            </a:r>
          </a:p>
          <a:p>
            <a:pPr algn="ctr"/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5344B6D-12EF-F381-37BC-8CC119EC2DCC}"/>
              </a:ext>
            </a:extLst>
          </p:cNvPr>
          <p:cNvSpPr/>
          <p:nvPr/>
        </p:nvSpPr>
        <p:spPr>
          <a:xfrm>
            <a:off x="914400" y="1071716"/>
            <a:ext cx="8544232" cy="235728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calculate date after certain interval</a:t>
            </a:r>
          </a:p>
          <a:p>
            <a:endParaRPr lang="en-US"/>
          </a:p>
          <a:p>
            <a:r>
              <a:rPr lang="en-US" b="1" u="sng"/>
              <a:t>The SQL query for add date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*,</a:t>
            </a:r>
            <a:r>
              <a:rPr lang="en-US">
                <a:solidFill>
                  <a:srgbClr val="0070C0"/>
                </a:solidFill>
              </a:rPr>
              <a:t> </a:t>
            </a:r>
            <a:r>
              <a:rPr lang="en-US" err="1">
                <a:solidFill>
                  <a:srgbClr val="0070C0"/>
                </a:solidFill>
              </a:rPr>
              <a:t>adddate</a:t>
            </a:r>
            <a:r>
              <a:rPr lang="en-US"/>
              <a:t>(</a:t>
            </a:r>
            <a:r>
              <a:rPr lang="en-US" err="1"/>
              <a:t>date_of_join</a:t>
            </a:r>
            <a:r>
              <a:rPr lang="en-US"/>
              <a:t>, interval 6 month)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date_of_bonus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3E4A6-75F3-B252-8D1F-D062501F5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760406"/>
            <a:ext cx="61436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77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3EB271-6E65-2AD6-6DCA-90A18CAB7590}"/>
              </a:ext>
            </a:extLst>
          </p:cNvPr>
          <p:cNvSpPr/>
          <p:nvPr/>
        </p:nvSpPr>
        <p:spPr>
          <a:xfrm>
            <a:off x="678426" y="304800"/>
            <a:ext cx="8632722" cy="52111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 </a:t>
            </a:r>
            <a:r>
              <a:rPr lang="en-US" b="1" err="1"/>
              <a:t>Datediff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4F2461-2A26-AFC2-6086-A13F1988D9F1}"/>
              </a:ext>
            </a:extLst>
          </p:cNvPr>
          <p:cNvSpPr/>
          <p:nvPr/>
        </p:nvSpPr>
        <p:spPr>
          <a:xfrm>
            <a:off x="678426" y="1258529"/>
            <a:ext cx="8780206" cy="19467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This function is used to find  date difference from selected date or current date</a:t>
            </a:r>
          </a:p>
          <a:p>
            <a:endParaRPr lang="en-US"/>
          </a:p>
          <a:p>
            <a:r>
              <a:rPr lang="en-US" b="1" u="sng"/>
              <a:t>The SQL query for  </a:t>
            </a:r>
            <a:r>
              <a:rPr lang="en-US" b="1" u="sng" err="1"/>
              <a:t>datediff</a:t>
            </a:r>
            <a:r>
              <a:rPr lang="en-US" b="1" u="sng"/>
              <a:t> function 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*, round(</a:t>
            </a:r>
            <a:r>
              <a:rPr lang="en-US" err="1"/>
              <a:t>datediff</a:t>
            </a:r>
            <a:r>
              <a:rPr lang="en-US"/>
              <a:t>(</a:t>
            </a:r>
            <a:r>
              <a:rPr lang="en-US" err="1"/>
              <a:t>curdate</a:t>
            </a:r>
            <a:r>
              <a:rPr lang="en-US"/>
              <a:t>(),</a:t>
            </a:r>
            <a:r>
              <a:rPr lang="en-US" err="1"/>
              <a:t>date_of_join</a:t>
            </a:r>
            <a:r>
              <a:rPr lang="en-US"/>
              <a:t>)/12 ,0)</a:t>
            </a:r>
            <a:r>
              <a:rPr lang="en-US">
                <a:solidFill>
                  <a:srgbClr val="0070C0"/>
                </a:solidFill>
              </a:rPr>
              <a:t> as </a:t>
            </a:r>
            <a:r>
              <a:rPr lang="en-US" err="1"/>
              <a:t>exp_in_month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515C7A-33EB-707B-1282-16259BE45F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26" y="3073655"/>
            <a:ext cx="5867400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333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11B5195-CE38-E512-3681-21A0A085985D}"/>
              </a:ext>
            </a:extLst>
          </p:cNvPr>
          <p:cNvSpPr/>
          <p:nvPr/>
        </p:nvSpPr>
        <p:spPr>
          <a:xfrm>
            <a:off x="108155" y="326922"/>
            <a:ext cx="8908026" cy="56043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Timestamp </a:t>
            </a:r>
            <a:r>
              <a:rPr lang="en-US" b="1" err="1"/>
              <a:t>DIff</a:t>
            </a:r>
            <a:endParaRPr lang="en-US" b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4D176E1-D5F2-F15D-0B08-C5ADEB860AD8}"/>
              </a:ext>
            </a:extLst>
          </p:cNvPr>
          <p:cNvSpPr/>
          <p:nvPr/>
        </p:nvSpPr>
        <p:spPr>
          <a:xfrm>
            <a:off x="471948" y="1130710"/>
            <a:ext cx="9045678" cy="22024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the TIMESTAMPDIFF function in SQL calculates the difference between two timestamps in terms of a specific time unit, like days, months, hours, </a:t>
            </a:r>
            <a:r>
              <a:rPr lang="en-US" err="1"/>
              <a:t>etc</a:t>
            </a:r>
            <a:endParaRPr lang="en-US"/>
          </a:p>
          <a:p>
            <a:endParaRPr lang="en-US"/>
          </a:p>
          <a:p>
            <a:r>
              <a:rPr lang="en-US" b="1" u="sng"/>
              <a:t>The SQL query for </a:t>
            </a:r>
            <a:r>
              <a:rPr lang="en-US" b="1" u="sng" err="1"/>
              <a:t>timestampdiff</a:t>
            </a:r>
            <a:r>
              <a:rPr lang="en-US" b="1" u="sng"/>
              <a:t> </a:t>
            </a:r>
          </a:p>
          <a:p>
            <a:endParaRPr lang="en-US"/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TIMESTAMPDIFF</a:t>
            </a:r>
            <a:r>
              <a:rPr lang="en-US"/>
              <a:t>(DAY, </a:t>
            </a:r>
            <a:r>
              <a:rPr lang="en-US" err="1"/>
              <a:t>salary_date</a:t>
            </a:r>
            <a:r>
              <a:rPr lang="en-US"/>
              <a:t>, CURDATE()) </a:t>
            </a:r>
            <a:r>
              <a:rPr lang="en-US">
                <a:solidFill>
                  <a:srgbClr val="0070C0"/>
                </a:solidFill>
              </a:rPr>
              <a:t>AS</a:t>
            </a:r>
            <a:r>
              <a:rPr lang="en-US"/>
              <a:t> </a:t>
            </a:r>
            <a:r>
              <a:rPr lang="en-US" err="1"/>
              <a:t>days_since_salary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1AA2E87-B3F1-F1D0-A790-2F75AE4E8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3333135"/>
            <a:ext cx="57531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6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AF076-8E3B-8BAD-DCD0-A38913CD6751}"/>
              </a:ext>
            </a:extLst>
          </p:cNvPr>
          <p:cNvSpPr/>
          <p:nvPr/>
        </p:nvSpPr>
        <p:spPr>
          <a:xfrm>
            <a:off x="688258" y="481781"/>
            <a:ext cx="8426245" cy="6587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	YEAR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B8E42-0049-2804-9404-18096AD73ADD}"/>
              </a:ext>
            </a:extLst>
          </p:cNvPr>
          <p:cNvSpPr/>
          <p:nvPr/>
        </p:nvSpPr>
        <p:spPr>
          <a:xfrm>
            <a:off x="412954" y="1032388"/>
            <a:ext cx="8544233" cy="201561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To extract the year, from a date or timestamp, you can use this function</a:t>
            </a:r>
          </a:p>
          <a:p>
            <a:endParaRPr lang="en-US"/>
          </a:p>
          <a:p>
            <a:r>
              <a:rPr lang="en-US" b="1" u="sng"/>
              <a:t>The SQL query using year 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*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where year</a:t>
            </a:r>
            <a:r>
              <a:rPr lang="en-US"/>
              <a:t>(</a:t>
            </a:r>
            <a:r>
              <a:rPr lang="en-US" err="1"/>
              <a:t>date_of_join</a:t>
            </a:r>
            <a:r>
              <a:rPr lang="en-US"/>
              <a:t>) = 2022;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F48A3-369C-BF8E-56D0-527145AE4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56744"/>
            <a:ext cx="7972425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266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AF076-8E3B-8BAD-DCD0-A38913CD6751}"/>
              </a:ext>
            </a:extLst>
          </p:cNvPr>
          <p:cNvSpPr/>
          <p:nvPr/>
        </p:nvSpPr>
        <p:spPr>
          <a:xfrm>
            <a:off x="688258" y="594851"/>
            <a:ext cx="8357419" cy="6587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	MONTH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B8E42-0049-2804-9404-18096AD73ADD}"/>
              </a:ext>
            </a:extLst>
          </p:cNvPr>
          <p:cNvSpPr/>
          <p:nvPr/>
        </p:nvSpPr>
        <p:spPr>
          <a:xfrm>
            <a:off x="589935" y="1327355"/>
            <a:ext cx="8249265" cy="22417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To extract the year, from a date or timestamp, you can use this function</a:t>
            </a:r>
          </a:p>
          <a:p>
            <a:pPr algn="ctr"/>
            <a:endParaRPr lang="en-US"/>
          </a:p>
          <a:p>
            <a:pPr algn="ctr"/>
            <a:r>
              <a:rPr lang="en-US" b="1" u="sng"/>
              <a:t>The SQL query using year </a:t>
            </a:r>
          </a:p>
          <a:p>
            <a:pPr algn="ctr"/>
            <a:endParaRPr lang="en-US"/>
          </a:p>
          <a:p>
            <a:pPr algn="ctr"/>
            <a:r>
              <a:rPr lang="en-US">
                <a:solidFill>
                  <a:srgbClr val="0070C0"/>
                </a:solidFill>
              </a:rPr>
              <a:t>select </a:t>
            </a:r>
            <a:r>
              <a:rPr lang="en-US"/>
              <a:t>*</a:t>
            </a:r>
            <a:r>
              <a:rPr lang="en-US">
                <a:solidFill>
                  <a:srgbClr val="0070C0"/>
                </a:solidFill>
              </a:rPr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where MONTH</a:t>
            </a:r>
            <a:r>
              <a:rPr lang="en-US"/>
              <a:t>(</a:t>
            </a:r>
            <a:r>
              <a:rPr lang="en-US" err="1"/>
              <a:t>date_of_join</a:t>
            </a:r>
            <a:r>
              <a:rPr lang="en-US"/>
              <a:t>) = 6;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6BE5D7-15D2-73AA-7599-55B7EE069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3429000"/>
            <a:ext cx="813435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745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26AF076-8E3B-8BAD-DCD0-A38913CD6751}"/>
              </a:ext>
            </a:extLst>
          </p:cNvPr>
          <p:cNvSpPr/>
          <p:nvPr/>
        </p:nvSpPr>
        <p:spPr>
          <a:xfrm>
            <a:off x="589935" y="613135"/>
            <a:ext cx="8681884" cy="65876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	DAY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1B8E42-0049-2804-9404-18096AD73ADD}"/>
              </a:ext>
            </a:extLst>
          </p:cNvPr>
          <p:cNvSpPr/>
          <p:nvPr/>
        </p:nvSpPr>
        <p:spPr>
          <a:xfrm>
            <a:off x="98322" y="1526765"/>
            <a:ext cx="8799871" cy="224175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To extract the year, from a date or timestamp, you can use this function</a:t>
            </a:r>
          </a:p>
          <a:p>
            <a:endParaRPr lang="en-US"/>
          </a:p>
          <a:p>
            <a:r>
              <a:rPr lang="en-US" b="1" u="sng"/>
              <a:t>The SQL query using year </a:t>
            </a:r>
          </a:p>
          <a:p>
            <a:endParaRPr lang="en-US"/>
          </a:p>
          <a:p>
            <a:r>
              <a:rPr lang="en-US">
                <a:solidFill>
                  <a:srgbClr val="0070C0"/>
                </a:solidFill>
              </a:rPr>
              <a:t>select</a:t>
            </a:r>
            <a:r>
              <a:rPr lang="en-US"/>
              <a:t> * </a:t>
            </a:r>
            <a:r>
              <a:rPr lang="en-US">
                <a:solidFill>
                  <a:srgbClr val="0070C0"/>
                </a:solidFill>
              </a:rPr>
              <a:t>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 </a:t>
            </a:r>
            <a:r>
              <a:rPr lang="en-US">
                <a:solidFill>
                  <a:srgbClr val="0070C0"/>
                </a:solidFill>
              </a:rPr>
              <a:t>where DAY</a:t>
            </a:r>
            <a:r>
              <a:rPr lang="en-US"/>
              <a:t>(</a:t>
            </a:r>
            <a:r>
              <a:rPr lang="en-US" err="1"/>
              <a:t>date_of_join</a:t>
            </a:r>
            <a:r>
              <a:rPr lang="en-US"/>
              <a:t>) = 23;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364E30-5BE6-1C21-9823-FA256973C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935" y="3768520"/>
            <a:ext cx="82200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8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153229-5B17-F432-78CD-E0A08F3FF02A}"/>
              </a:ext>
            </a:extLst>
          </p:cNvPr>
          <p:cNvSpPr/>
          <p:nvPr/>
        </p:nvSpPr>
        <p:spPr>
          <a:xfrm>
            <a:off x="1140542" y="481781"/>
            <a:ext cx="7344697" cy="5506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/>
              <a:t>NOW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730FE-C586-D881-BCE4-06F53C77AA73}"/>
              </a:ext>
            </a:extLst>
          </p:cNvPr>
          <p:cNvSpPr txBox="1"/>
          <p:nvPr/>
        </p:nvSpPr>
        <p:spPr>
          <a:xfrm>
            <a:off x="1140542" y="1582994"/>
            <a:ext cx="102058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The NOW() function returns the current date and time.</a:t>
            </a:r>
          </a:p>
          <a:p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 b="1" u="sng">
                <a:solidFill>
                  <a:srgbClr val="000000"/>
                </a:solidFill>
                <a:latin typeface="Verdana" panose="020B0604030504040204" pitchFamily="34" charset="0"/>
              </a:rPr>
              <a:t>The SQL query for now() function</a:t>
            </a:r>
          </a:p>
          <a:p>
            <a:endParaRPr lang="en-US">
              <a:solidFill>
                <a:srgbClr val="000000"/>
              </a:solidFill>
              <a:latin typeface="Verdana" panose="020B0604030504040204" pitchFamily="34" charset="0"/>
            </a:endParaRPr>
          </a:p>
          <a:p>
            <a:r>
              <a:rPr lang="en-US">
                <a:solidFill>
                  <a:srgbClr val="0070C0"/>
                </a:solidFill>
              </a:rPr>
              <a:t>SELECT NOW</a:t>
            </a:r>
            <a:r>
              <a:rPr lang="en-US"/>
              <a:t>();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BC330-B704-EB6C-852A-0B543F933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542" y="3428999"/>
            <a:ext cx="66198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474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0DDA1E-8D1A-7A42-9B79-5D787CEE7856}"/>
              </a:ext>
            </a:extLst>
          </p:cNvPr>
          <p:cNvSpPr txBox="1"/>
          <p:nvPr/>
        </p:nvSpPr>
        <p:spPr>
          <a:xfrm>
            <a:off x="275303" y="260882"/>
            <a:ext cx="102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My SQL General Functions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189583-7308-E491-B74B-AF5A2D93CF2D}"/>
              </a:ext>
            </a:extLst>
          </p:cNvPr>
          <p:cNvSpPr txBox="1"/>
          <p:nvPr/>
        </p:nvSpPr>
        <p:spPr>
          <a:xfrm>
            <a:off x="712838" y="1680865"/>
            <a:ext cx="354453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Not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&gt;=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&lt;=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&lt;&gt; (Not 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Count With Distinct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Order by </a:t>
            </a:r>
            <a:r>
              <a:rPr lang="en-US" err="1"/>
              <a:t>Asc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5BEF9-3858-DDBC-D7D4-E912F6B2E33B}"/>
              </a:ext>
            </a:extLst>
          </p:cNvPr>
          <p:cNvSpPr txBox="1"/>
          <p:nvPr/>
        </p:nvSpPr>
        <p:spPr>
          <a:xfrm>
            <a:off x="4748981" y="1779639"/>
            <a:ext cx="32938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Order By Desc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Group By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Desc Limit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Like (_%)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Between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2634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B578CE-F37C-2DBB-75EE-11E11A2AAE85}"/>
              </a:ext>
            </a:extLst>
          </p:cNvPr>
          <p:cNvSpPr txBox="1"/>
          <p:nvPr/>
        </p:nvSpPr>
        <p:spPr>
          <a:xfrm>
            <a:off x="314632" y="363794"/>
            <a:ext cx="1130709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b="1"/>
              <a:t>SELECT Statement</a:t>
            </a:r>
          </a:p>
          <a:p>
            <a:endParaRPr lang="en-US"/>
          </a:p>
          <a:p>
            <a:r>
              <a:rPr lang="en-US"/>
              <a:t>The SELECT statement is used to select data from a database.</a:t>
            </a:r>
          </a:p>
          <a:p>
            <a:endParaRPr lang="en-US"/>
          </a:p>
          <a:p>
            <a:r>
              <a:rPr lang="en-US"/>
              <a:t>The data returned is stored in a result table, called the result-set.</a:t>
            </a:r>
          </a:p>
          <a:p>
            <a:endParaRPr lang="en-US"/>
          </a:p>
          <a:p>
            <a:r>
              <a:rPr lang="en-US"/>
              <a:t>Syntax : SELECT column1, column2, ...</a:t>
            </a:r>
          </a:p>
          <a:p>
            <a:r>
              <a:rPr lang="en-US"/>
              <a:t>         FROM </a:t>
            </a:r>
            <a:r>
              <a:rPr lang="en-US" err="1"/>
              <a:t>table_name</a:t>
            </a:r>
            <a:r>
              <a:rPr lang="en-US"/>
              <a:t>;</a:t>
            </a:r>
          </a:p>
          <a:p>
            <a:endParaRPr lang="en-US"/>
          </a:p>
          <a:p>
            <a:r>
              <a:rPr lang="en-US" b="1" u="sng"/>
              <a:t>The SQL query for select statement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emp_id</a:t>
            </a:r>
            <a:r>
              <a:rPr lang="en-US"/>
              <a:t>, </a:t>
            </a:r>
            <a:r>
              <a:rPr lang="en-US" err="1"/>
              <a:t>emp_name</a:t>
            </a:r>
            <a:r>
              <a:rPr lang="en-US"/>
              <a:t>, </a:t>
            </a:r>
            <a:r>
              <a:rPr lang="en-US" err="1"/>
              <a:t>date_of_join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; 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E61FFE-B7B7-4EDD-E056-DBFD3AEA8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103305"/>
            <a:ext cx="604837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3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F440971-8E11-962B-9F19-460C606DD2D6}"/>
              </a:ext>
            </a:extLst>
          </p:cNvPr>
          <p:cNvSpPr/>
          <p:nvPr/>
        </p:nvSpPr>
        <p:spPr>
          <a:xfrm>
            <a:off x="216310" y="911090"/>
            <a:ext cx="8696530" cy="6438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MY SQL - Introduction</a:t>
            </a:r>
          </a:p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3845C9-C95F-2C0F-15AC-19B9949F3B77}"/>
              </a:ext>
            </a:extLst>
          </p:cNvPr>
          <p:cNvSpPr/>
          <p:nvPr/>
        </p:nvSpPr>
        <p:spPr>
          <a:xfrm>
            <a:off x="989043" y="1763486"/>
            <a:ext cx="8036970" cy="430141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SQL (Structured Query Language) is a programming language used to manage and manipulate relational database.</a:t>
            </a:r>
          </a:p>
          <a:p>
            <a:endParaRPr lang="en-US"/>
          </a:p>
          <a:p>
            <a:r>
              <a:rPr lang="en-US"/>
              <a:t>It allows users to create, modify, and query databases that are organized in a structured way, where data is stored in tables with defined relationships between them.</a:t>
            </a:r>
          </a:p>
          <a:p>
            <a:endParaRPr lang="en-US"/>
          </a:p>
          <a:p>
            <a:r>
              <a:rPr lang="en-US"/>
              <a:t>SQL can perform a wide range of operations including selecting, inserting, updating, and deleting data from a database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It is considered a standard language for interacting with relational databases and is supported by most database management systems.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74799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347786-DF54-CE08-20A6-C8235C768EAA}"/>
              </a:ext>
            </a:extLst>
          </p:cNvPr>
          <p:cNvSpPr txBox="1"/>
          <p:nvPr/>
        </p:nvSpPr>
        <p:spPr>
          <a:xfrm>
            <a:off x="127819" y="344129"/>
            <a:ext cx="1166105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WHERE Clause</a:t>
            </a:r>
          </a:p>
          <a:p>
            <a:endParaRPr lang="en-US"/>
          </a:p>
          <a:p>
            <a:r>
              <a:rPr lang="en-US"/>
              <a:t>The WHERE clause is used to filter records.</a:t>
            </a:r>
          </a:p>
          <a:p>
            <a:endParaRPr lang="en-US"/>
          </a:p>
          <a:p>
            <a:r>
              <a:rPr lang="en-US"/>
              <a:t>syntax : SELECT column1, column2, ...</a:t>
            </a:r>
          </a:p>
          <a:p>
            <a:r>
              <a:rPr lang="en-US"/>
              <a:t>         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         WHERE condition;</a:t>
            </a:r>
          </a:p>
          <a:p>
            <a:endParaRPr lang="en-US"/>
          </a:p>
          <a:p>
            <a:r>
              <a:rPr lang="en-US" b="1" u="sng"/>
              <a:t>The SQL query for where clause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= 17001;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39F34-C8BB-D295-87C7-E17B7E3FB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39" y="3767137"/>
            <a:ext cx="7924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185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27DA72-9744-7766-1213-64799650FB2E}"/>
              </a:ext>
            </a:extLst>
          </p:cNvPr>
          <p:cNvSpPr txBox="1"/>
          <p:nvPr/>
        </p:nvSpPr>
        <p:spPr>
          <a:xfrm>
            <a:off x="393290" y="747251"/>
            <a:ext cx="117987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AND, OR  Operators</a:t>
            </a:r>
          </a:p>
          <a:p>
            <a:endParaRPr lang="en-US"/>
          </a:p>
          <a:p>
            <a:r>
              <a:rPr lang="en-US"/>
              <a:t>The AND </a:t>
            </a:r>
            <a:r>
              <a:rPr lang="en-US" err="1"/>
              <a:t>and</a:t>
            </a:r>
            <a:r>
              <a:rPr lang="en-US"/>
              <a:t> OR operators are used to filter records based on more than one condition:</a:t>
            </a:r>
          </a:p>
          <a:p>
            <a:endParaRPr lang="en-US"/>
          </a:p>
          <a:p>
            <a:r>
              <a:rPr lang="en-US"/>
              <a:t>The AND operator displays a record if all the conditions separated by AND are TRUE.</a:t>
            </a:r>
          </a:p>
          <a:p>
            <a:r>
              <a:rPr lang="en-US"/>
              <a:t>The OR operator displays a record if any of the conditions separated by OR is TRUE.</a:t>
            </a:r>
          </a:p>
          <a:p>
            <a:endParaRPr lang="en-US"/>
          </a:p>
          <a:p>
            <a:r>
              <a:rPr lang="en-US"/>
              <a:t>Syntax : </a:t>
            </a:r>
          </a:p>
          <a:p>
            <a:endParaRPr lang="en-US"/>
          </a:p>
          <a:p>
            <a:r>
              <a:rPr lang="en-US"/>
              <a:t>SELECT column1, column2, ...</a:t>
            </a:r>
          </a:p>
          <a:p>
            <a:r>
              <a:rPr lang="en-US"/>
              <a:t>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WHERE condition1 AND condition2 AND condition3 ...;</a:t>
            </a:r>
          </a:p>
          <a:p>
            <a:endParaRPr lang="en-US"/>
          </a:p>
          <a:p>
            <a:r>
              <a:rPr lang="en-US"/>
              <a:t>SELECT column1, column2, ...</a:t>
            </a:r>
          </a:p>
          <a:p>
            <a:r>
              <a:rPr lang="en-US"/>
              <a:t>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WHERE condition1 OR condition2 OR condition3 ...;</a:t>
            </a:r>
          </a:p>
        </p:txBody>
      </p:sp>
    </p:spTree>
    <p:extLst>
      <p:ext uri="{BB962C8B-B14F-4D97-AF65-F5344CB8AC3E}">
        <p14:creationId xmlns:p14="http://schemas.microsoft.com/office/powerpoint/2010/main" val="845658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E8524A-EBAF-61E1-A226-DF05BA8BE727}"/>
              </a:ext>
            </a:extLst>
          </p:cNvPr>
          <p:cNvSpPr txBox="1"/>
          <p:nvPr/>
        </p:nvSpPr>
        <p:spPr>
          <a:xfrm>
            <a:off x="383458" y="393290"/>
            <a:ext cx="106286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And 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= 17001 AND </a:t>
            </a:r>
            <a:r>
              <a:rPr lang="en-US" err="1"/>
              <a:t>Dep_no</a:t>
            </a:r>
            <a:r>
              <a:rPr lang="en-US"/>
              <a:t> = 50;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9931D9-C75E-900C-C05A-6C64AA161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7" y="1349349"/>
            <a:ext cx="8220075" cy="17621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9838D9-FA2C-F262-2CED-14A1C72CB5FA}"/>
              </a:ext>
            </a:extLst>
          </p:cNvPr>
          <p:cNvSpPr txBox="1"/>
          <p:nvPr/>
        </p:nvSpPr>
        <p:spPr>
          <a:xfrm>
            <a:off x="383458" y="3144203"/>
            <a:ext cx="9645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OR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= 17003 or </a:t>
            </a:r>
            <a:r>
              <a:rPr lang="en-US" err="1"/>
              <a:t>Dep_no</a:t>
            </a:r>
            <a:r>
              <a:rPr lang="en-US"/>
              <a:t> = 50;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D35E66-467B-963F-6B5F-1CD935ADA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107" y="4067533"/>
            <a:ext cx="8486775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0023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1157EA-C350-2067-7E61-D9DBBF4C0594}"/>
              </a:ext>
            </a:extLst>
          </p:cNvPr>
          <p:cNvSpPr txBox="1"/>
          <p:nvPr/>
        </p:nvSpPr>
        <p:spPr>
          <a:xfrm>
            <a:off x="452284" y="501445"/>
            <a:ext cx="1089414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b="1"/>
              <a:t>IN Operator</a:t>
            </a:r>
          </a:p>
          <a:p>
            <a:endParaRPr lang="en-US"/>
          </a:p>
          <a:p>
            <a:r>
              <a:rPr lang="en-US"/>
              <a:t>The IN operator allows you to specify multiple values in a WHERE clause.</a:t>
            </a:r>
          </a:p>
          <a:p>
            <a:endParaRPr lang="en-US"/>
          </a:p>
          <a:p>
            <a:r>
              <a:rPr lang="en-US"/>
              <a:t> Syntax : SELECT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          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          WHERE </a:t>
            </a:r>
            <a:r>
              <a:rPr lang="en-US" err="1"/>
              <a:t>column_name</a:t>
            </a:r>
            <a:r>
              <a:rPr lang="en-US"/>
              <a:t> IN (value1, value2, ...);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err="1"/>
              <a:t>sql</a:t>
            </a:r>
            <a:r>
              <a:rPr lang="en-US"/>
              <a:t> query for in operator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in( 17001, 17002, 17003);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E1AA2C-C43E-379B-3682-DFBA88EC8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380" y="3953708"/>
            <a:ext cx="80295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895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82F523-B51C-0804-DD41-38FEE80E2F97}"/>
              </a:ext>
            </a:extLst>
          </p:cNvPr>
          <p:cNvSpPr txBox="1"/>
          <p:nvPr/>
        </p:nvSpPr>
        <p:spPr>
          <a:xfrm>
            <a:off x="403122" y="186813"/>
            <a:ext cx="1138575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NOT IN Operator</a:t>
            </a:r>
          </a:p>
          <a:p>
            <a:endParaRPr lang="en-US"/>
          </a:p>
          <a:p>
            <a:r>
              <a:rPr lang="en-US"/>
              <a:t> Syntax : SELECT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          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          WHERE </a:t>
            </a:r>
            <a:r>
              <a:rPr lang="en-US" err="1"/>
              <a:t>column_name</a:t>
            </a:r>
            <a:r>
              <a:rPr lang="en-US"/>
              <a:t> NOT IN (value1, value2, ...);</a:t>
            </a:r>
          </a:p>
          <a:p>
            <a:endParaRPr lang="en-US"/>
          </a:p>
          <a:p>
            <a:r>
              <a:rPr lang="en-US"/>
              <a:t>The </a:t>
            </a:r>
            <a:r>
              <a:rPr lang="en-US" err="1"/>
              <a:t>sql</a:t>
            </a:r>
            <a:r>
              <a:rPr lang="en-US"/>
              <a:t> query for  not in operator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not in( 17001, 17002, 17003);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AEBC94-A663-5890-9AA2-B27DD83E4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19" y="2703310"/>
            <a:ext cx="586740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7717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04643B-4AD3-5F8B-7DB2-DF9D99B1478F}"/>
              </a:ext>
            </a:extLst>
          </p:cNvPr>
          <p:cNvSpPr txBox="1"/>
          <p:nvPr/>
        </p:nvSpPr>
        <p:spPr>
          <a:xfrm>
            <a:off x="363794" y="334297"/>
            <a:ext cx="117495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COMPARISON OPERATORS</a:t>
            </a:r>
          </a:p>
          <a:p>
            <a:endParaRPr lang="en-US"/>
          </a:p>
          <a:p>
            <a:r>
              <a:rPr lang="en-US"/>
              <a:t>This function are used to compare the values </a:t>
            </a:r>
          </a:p>
          <a:p>
            <a:endParaRPr lang="en-US"/>
          </a:p>
          <a:p>
            <a:r>
              <a:rPr lang="en-US"/>
              <a:t>The SQL query for comparison operator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Greater than :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&gt; 60;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Less than :      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&lt; 60;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equal to :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&lt;&gt; 60;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                        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!= 60;</a:t>
            </a:r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Greater than or equal to :   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&gt;= 60;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Less than or equal to :          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dep_no</a:t>
            </a:r>
            <a:r>
              <a:rPr lang="en-US"/>
              <a:t> &lt;= 60;</a:t>
            </a:r>
          </a:p>
        </p:txBody>
      </p:sp>
    </p:spTree>
    <p:extLst>
      <p:ext uri="{BB962C8B-B14F-4D97-AF65-F5344CB8AC3E}">
        <p14:creationId xmlns:p14="http://schemas.microsoft.com/office/powerpoint/2010/main" val="18119134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EA0D64-CB45-B5BF-7AF2-B116BDCA04E4}"/>
              </a:ext>
            </a:extLst>
          </p:cNvPr>
          <p:cNvSpPr txBox="1"/>
          <p:nvPr/>
        </p:nvSpPr>
        <p:spPr>
          <a:xfrm>
            <a:off x="324465" y="245806"/>
            <a:ext cx="11484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C460FE-C7AA-C1DE-3953-9F589A67A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260" y="138112"/>
            <a:ext cx="7953375" cy="29241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950603-ABD6-7F22-C601-0D8FFC009405}"/>
              </a:ext>
            </a:extLst>
          </p:cNvPr>
          <p:cNvSpPr txBox="1"/>
          <p:nvPr/>
        </p:nvSpPr>
        <p:spPr>
          <a:xfrm>
            <a:off x="540774" y="3239107"/>
            <a:ext cx="9989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A0A79E-6CB4-DE62-B204-6B244952F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603" y="3710272"/>
            <a:ext cx="4914900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549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1A427D1-F571-3418-DDB8-0916B2410E97}"/>
              </a:ext>
            </a:extLst>
          </p:cNvPr>
          <p:cNvSpPr txBox="1"/>
          <p:nvPr/>
        </p:nvSpPr>
        <p:spPr>
          <a:xfrm>
            <a:off x="324465" y="344129"/>
            <a:ext cx="1159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3.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45687F-6D43-3E87-08F0-4482A6FD38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13" y="128741"/>
            <a:ext cx="4619625" cy="28860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1B8FBD-1875-5E9B-9548-D76B9774CDD9}"/>
              </a:ext>
            </a:extLst>
          </p:cNvPr>
          <p:cNvSpPr txBox="1"/>
          <p:nvPr/>
        </p:nvSpPr>
        <p:spPr>
          <a:xfrm>
            <a:off x="639097" y="4257368"/>
            <a:ext cx="10609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4.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FAC28C-4CA2-8752-4DC7-FC2738108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013" y="3429000"/>
            <a:ext cx="4619625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98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019B6CC-FCD4-D036-B5FB-08CC8A14D432}"/>
              </a:ext>
            </a:extLst>
          </p:cNvPr>
          <p:cNvSpPr txBox="1"/>
          <p:nvPr/>
        </p:nvSpPr>
        <p:spPr>
          <a:xfrm>
            <a:off x="275303" y="462116"/>
            <a:ext cx="10962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5.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2E9504-F318-DC6B-DDC7-0F244672E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43" y="175444"/>
            <a:ext cx="4362450" cy="31051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57A41D-96B0-A825-8CAA-6232E721E83D}"/>
              </a:ext>
            </a:extLst>
          </p:cNvPr>
          <p:cNvSpPr txBox="1"/>
          <p:nvPr/>
        </p:nvSpPr>
        <p:spPr>
          <a:xfrm>
            <a:off x="580103" y="3667432"/>
            <a:ext cx="7777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B2FE97-5AA9-F748-4E5F-53623FD0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871" y="3929524"/>
            <a:ext cx="4467225" cy="238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04661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4881E06-5491-7CDA-EDAC-5695F2F99302}"/>
              </a:ext>
            </a:extLst>
          </p:cNvPr>
          <p:cNvSpPr txBox="1"/>
          <p:nvPr/>
        </p:nvSpPr>
        <p:spPr>
          <a:xfrm>
            <a:off x="373626" y="442452"/>
            <a:ext cx="112284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DISTINCT</a:t>
            </a:r>
          </a:p>
          <a:p>
            <a:endParaRPr lang="en-US"/>
          </a:p>
          <a:p>
            <a:r>
              <a:rPr lang="en-US"/>
              <a:t>This function is used to unique element in column </a:t>
            </a:r>
          </a:p>
          <a:p>
            <a:endParaRPr lang="en-US"/>
          </a:p>
          <a:p>
            <a:r>
              <a:rPr lang="en-US"/>
              <a:t>The SQL query for distinct function</a:t>
            </a:r>
          </a:p>
          <a:p>
            <a:endParaRPr lang="en-US"/>
          </a:p>
          <a:p>
            <a:r>
              <a:rPr lang="en-US"/>
              <a:t>select distinct(</a:t>
            </a:r>
            <a:r>
              <a:rPr lang="en-US" err="1"/>
              <a:t>dep_no</a:t>
            </a:r>
            <a:r>
              <a:rPr lang="en-US"/>
              <a:t>) from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7BA9BB-0B3E-F5DA-E44E-7EB58B6E1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26" y="2788562"/>
            <a:ext cx="6067425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5858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22C550-0E92-7D34-5C79-48B2CCBC2BD2}"/>
              </a:ext>
            </a:extLst>
          </p:cNvPr>
          <p:cNvSpPr/>
          <p:nvPr/>
        </p:nvSpPr>
        <p:spPr>
          <a:xfrm>
            <a:off x="691970" y="508324"/>
            <a:ext cx="8078404" cy="79310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SQL SERVER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A5CAD6-2EC4-0E6C-205C-2143B3BDF0BE}"/>
              </a:ext>
            </a:extLst>
          </p:cNvPr>
          <p:cNvSpPr/>
          <p:nvPr/>
        </p:nvSpPr>
        <p:spPr>
          <a:xfrm>
            <a:off x="886408" y="1894810"/>
            <a:ext cx="1828800" cy="406814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SQL LITE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ORACLE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ACCESS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POSTGRE SQL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SQL SERVER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AFF9049-96A8-5670-3C6B-0C400B238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3285" y="1683159"/>
            <a:ext cx="5874573" cy="417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470901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C6089-F06E-1A3A-27B4-37263C5C51D6}"/>
              </a:ext>
            </a:extLst>
          </p:cNvPr>
          <p:cNvSpPr txBox="1"/>
          <p:nvPr/>
        </p:nvSpPr>
        <p:spPr>
          <a:xfrm>
            <a:off x="462116" y="334297"/>
            <a:ext cx="107368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COUNT AND DISTINCT  </a:t>
            </a:r>
          </a:p>
          <a:p>
            <a:endParaRPr lang="en-US"/>
          </a:p>
          <a:p>
            <a:r>
              <a:rPr lang="en-US"/>
              <a:t>This function is combination of both count and distinct function</a:t>
            </a:r>
          </a:p>
          <a:p>
            <a:endParaRPr lang="en-US"/>
          </a:p>
          <a:p>
            <a:r>
              <a:rPr lang="en-US"/>
              <a:t>The SQL query for Count With Distinct function </a:t>
            </a:r>
          </a:p>
          <a:p>
            <a:endParaRPr lang="en-US"/>
          </a:p>
          <a:p>
            <a:r>
              <a:rPr lang="en-US"/>
              <a:t>select count(distinct(</a:t>
            </a:r>
            <a:r>
              <a:rPr lang="en-US" err="1"/>
              <a:t>dep_no</a:t>
            </a:r>
            <a:r>
              <a:rPr lang="en-US"/>
              <a:t>)) as </a:t>
            </a:r>
            <a:r>
              <a:rPr lang="en-US" err="1"/>
              <a:t>dept_count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A38866-4870-959C-F117-A2FCB7C49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16" y="2547936"/>
            <a:ext cx="90201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892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EA273-A472-D527-328A-D1403503B496}"/>
              </a:ext>
            </a:extLst>
          </p:cNvPr>
          <p:cNvSpPr txBox="1"/>
          <p:nvPr/>
        </p:nvSpPr>
        <p:spPr>
          <a:xfrm>
            <a:off x="521109" y="1533833"/>
            <a:ext cx="1153323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ORDER BY</a:t>
            </a:r>
          </a:p>
          <a:p>
            <a:endParaRPr lang="en-US"/>
          </a:p>
          <a:p>
            <a:r>
              <a:rPr lang="en-US"/>
              <a:t>The ORDER BY keyword is used to sort the result-set in ascending or descending order.</a:t>
            </a:r>
          </a:p>
          <a:p>
            <a:endParaRPr lang="en-US"/>
          </a:p>
          <a:p>
            <a:r>
              <a:rPr lang="en-US"/>
              <a:t>The ORDER BY keyword sorts the records in ascending order by default.</a:t>
            </a:r>
          </a:p>
          <a:p>
            <a:endParaRPr lang="en-US"/>
          </a:p>
          <a:p>
            <a:r>
              <a:rPr lang="en-US"/>
              <a:t> Syntax : SELECT column1, column2, ...</a:t>
            </a:r>
          </a:p>
          <a:p>
            <a:r>
              <a:rPr lang="en-US"/>
              <a:t>          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          ORDER BY column1, column2, ... ASC|DESC;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928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44AFB1-F8DD-4C91-1920-45B77972770B}"/>
              </a:ext>
            </a:extLst>
          </p:cNvPr>
          <p:cNvSpPr txBox="1"/>
          <p:nvPr/>
        </p:nvSpPr>
        <p:spPr>
          <a:xfrm>
            <a:off x="393290" y="197096"/>
            <a:ext cx="39525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The SQL query for order by </a:t>
            </a:r>
            <a:r>
              <a:rPr lang="en-US" b="1" err="1"/>
              <a:t>asc</a:t>
            </a:r>
            <a:endParaRPr lang="en-US" b="1"/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emp_name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order by </a:t>
            </a:r>
            <a:r>
              <a:rPr lang="en-US" err="1"/>
              <a:t>emp_name</a:t>
            </a:r>
            <a:r>
              <a:rPr lang="en-US"/>
              <a:t> </a:t>
            </a:r>
            <a:r>
              <a:rPr lang="en-US" err="1"/>
              <a:t>asc</a:t>
            </a:r>
            <a:r>
              <a:rPr lang="en-US"/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4DBD0-B4CF-4294-9186-81C8C75097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290" y="1743075"/>
            <a:ext cx="2895600" cy="33718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93DC33-03B1-72CA-965F-9B3DECB06168}"/>
              </a:ext>
            </a:extLst>
          </p:cNvPr>
          <p:cNvSpPr txBox="1"/>
          <p:nvPr/>
        </p:nvSpPr>
        <p:spPr>
          <a:xfrm>
            <a:off x="4994787" y="197096"/>
            <a:ext cx="55552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SQL query for order by </a:t>
            </a:r>
            <a:r>
              <a:rPr lang="en-US" b="1" err="1"/>
              <a:t>adesc</a:t>
            </a:r>
            <a:endParaRPr lang="en-US" b="1"/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emp_name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</a:t>
            </a:r>
          </a:p>
          <a:p>
            <a:r>
              <a:rPr lang="en-US"/>
              <a:t>order by </a:t>
            </a:r>
            <a:r>
              <a:rPr lang="en-US" err="1"/>
              <a:t>emp_name</a:t>
            </a:r>
            <a:r>
              <a:rPr lang="en-US"/>
              <a:t>  desc;</a:t>
            </a:r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D8EF0C0-4980-A812-1F68-29370BB05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33" y="1612798"/>
            <a:ext cx="276225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694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AF3C95-172A-0FCF-C1FE-EE5AE22C4351}"/>
              </a:ext>
            </a:extLst>
          </p:cNvPr>
          <p:cNvSpPr txBox="1"/>
          <p:nvPr/>
        </p:nvSpPr>
        <p:spPr>
          <a:xfrm>
            <a:off x="334297" y="511277"/>
            <a:ext cx="112481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</a:t>
            </a:r>
            <a:r>
              <a:rPr lang="en-US" b="1"/>
              <a:t>GROUP BY</a:t>
            </a:r>
          </a:p>
          <a:p>
            <a:endParaRPr lang="en-US"/>
          </a:p>
          <a:p>
            <a:r>
              <a:rPr lang="en-US"/>
              <a:t>The GROUP BY statement groups rows that have the same values into summary rows</a:t>
            </a:r>
          </a:p>
          <a:p>
            <a:r>
              <a:rPr lang="en-US"/>
              <a:t>The GROUP BY statement is often used with aggregate functions (COUNT(), MAX(), MIN(), SUM(), AVG()) to group the result-set by one or more columns.</a:t>
            </a:r>
          </a:p>
          <a:p>
            <a:endParaRPr lang="en-US"/>
          </a:p>
          <a:p>
            <a:r>
              <a:rPr lang="en-US"/>
              <a:t>Syntax :</a:t>
            </a:r>
          </a:p>
          <a:p>
            <a:r>
              <a:rPr lang="en-US"/>
              <a:t>SELECT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WHERE condition</a:t>
            </a:r>
          </a:p>
          <a:p>
            <a:r>
              <a:rPr lang="en-US"/>
              <a:t>GROUP BY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ORDER BY </a:t>
            </a:r>
            <a:r>
              <a:rPr lang="en-US" err="1"/>
              <a:t>column_name</a:t>
            </a:r>
            <a:r>
              <a:rPr lang="en-US"/>
              <a:t>(s);</a:t>
            </a:r>
          </a:p>
          <a:p>
            <a:endParaRPr lang="en-US"/>
          </a:p>
          <a:p>
            <a:r>
              <a:rPr lang="en-US"/>
              <a:t>The SQL query for group by function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dep_no</a:t>
            </a:r>
            <a:r>
              <a:rPr lang="en-US"/>
              <a:t>, count(</a:t>
            </a:r>
            <a:r>
              <a:rPr lang="en-US" err="1"/>
              <a:t>emp_name</a:t>
            </a:r>
            <a:r>
              <a:rPr lang="en-US"/>
              <a:t>) as </a:t>
            </a:r>
            <a:r>
              <a:rPr lang="en-US" err="1"/>
              <a:t>emp_count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group by </a:t>
            </a:r>
            <a:r>
              <a:rPr lang="en-US" err="1"/>
              <a:t>dep_no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A8D670-B144-FACB-2C28-E0442A7C6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228" y="4660798"/>
            <a:ext cx="26098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92394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EC55EC5-3502-F727-683A-CEB096B6F4CC}"/>
              </a:ext>
            </a:extLst>
          </p:cNvPr>
          <p:cNvSpPr txBox="1"/>
          <p:nvPr/>
        </p:nvSpPr>
        <p:spPr>
          <a:xfrm>
            <a:off x="334297" y="403123"/>
            <a:ext cx="114349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LIMIT Clause</a:t>
            </a:r>
          </a:p>
          <a:p>
            <a:endParaRPr lang="en-US"/>
          </a:p>
          <a:p>
            <a:r>
              <a:rPr lang="en-US"/>
              <a:t>The LIMIT clause is used to specify the number of records to return.</a:t>
            </a:r>
          </a:p>
          <a:p>
            <a:endParaRPr lang="en-US"/>
          </a:p>
          <a:p>
            <a:r>
              <a:rPr lang="en-US"/>
              <a:t>Syntax : SELECT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         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         WHERE condition</a:t>
            </a:r>
          </a:p>
          <a:p>
            <a:r>
              <a:rPr lang="en-US"/>
              <a:t>         LIMIT number;</a:t>
            </a:r>
          </a:p>
          <a:p>
            <a:endParaRPr lang="en-US"/>
          </a:p>
          <a:p>
            <a:r>
              <a:rPr lang="en-US"/>
              <a:t>The SQL query for limit clause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limit 0,5;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24134F-769B-40C8-DC64-D8FFB7EB5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6" y="4102202"/>
            <a:ext cx="8086725" cy="211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9586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0F80DB-9FAF-F715-4CAF-90EB9E341E41}"/>
              </a:ext>
            </a:extLst>
          </p:cNvPr>
          <p:cNvSpPr txBox="1"/>
          <p:nvPr/>
        </p:nvSpPr>
        <p:spPr>
          <a:xfrm>
            <a:off x="530942" y="491613"/>
            <a:ext cx="1057951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MySQL provides a way to handle this: by using OFFSET.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limit 5 offset 5;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A84361-D30A-424F-FD8B-93E097248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457" y="1771803"/>
            <a:ext cx="8334375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825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6F73B2-D3CE-BD0E-454B-4825B9C4FD97}"/>
              </a:ext>
            </a:extLst>
          </p:cNvPr>
          <p:cNvSpPr txBox="1"/>
          <p:nvPr/>
        </p:nvSpPr>
        <p:spPr>
          <a:xfrm>
            <a:off x="393290" y="481781"/>
            <a:ext cx="1141525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 LIKE  And NOT LIKE Operator</a:t>
            </a:r>
          </a:p>
          <a:p>
            <a:endParaRPr lang="en-US"/>
          </a:p>
          <a:p>
            <a:r>
              <a:rPr lang="en-US"/>
              <a:t>The LIKE operator is used in a WHERE clause to search for a specified pattern in a column.</a:t>
            </a:r>
          </a:p>
          <a:p>
            <a:r>
              <a:rPr lang="en-US"/>
              <a:t>There are two wildcards often used in conjunction with the LIKE operator:</a:t>
            </a:r>
          </a:p>
          <a:p>
            <a:endParaRPr lang="en-US"/>
          </a:p>
          <a:p>
            <a:r>
              <a:rPr lang="en-US"/>
              <a:t>The percent sign (%) represents zero, one, or multiple characters</a:t>
            </a:r>
          </a:p>
          <a:p>
            <a:r>
              <a:rPr lang="en-US"/>
              <a:t>The underscore sign (_) represents one, single character</a:t>
            </a:r>
          </a:p>
          <a:p>
            <a:endParaRPr lang="en-US"/>
          </a:p>
          <a:p>
            <a:r>
              <a:rPr lang="en-US"/>
              <a:t>Syntax : </a:t>
            </a:r>
          </a:p>
          <a:p>
            <a:r>
              <a:rPr lang="en-US"/>
              <a:t>SELECT column1, column2, ...</a:t>
            </a:r>
          </a:p>
          <a:p>
            <a:r>
              <a:rPr lang="en-US"/>
              <a:t>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WHERE </a:t>
            </a:r>
            <a:r>
              <a:rPr lang="en-US" err="1"/>
              <a:t>columnN</a:t>
            </a:r>
            <a:r>
              <a:rPr lang="en-US"/>
              <a:t> LIKE pattern;</a:t>
            </a:r>
          </a:p>
          <a:p>
            <a:endParaRPr lang="en-US"/>
          </a:p>
          <a:p>
            <a:r>
              <a:rPr lang="en-US"/>
              <a:t>1.The SQL query for Like function 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emp_name</a:t>
            </a:r>
            <a:r>
              <a:rPr lang="en-US"/>
              <a:t> like 'A%';</a:t>
            </a:r>
          </a:p>
          <a:p>
            <a:endParaRPr lang="en-US"/>
          </a:p>
          <a:p>
            <a:r>
              <a:rPr lang="en-US"/>
              <a:t>2.The SQL query for not like function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emp_name</a:t>
            </a:r>
            <a:r>
              <a:rPr lang="en-US"/>
              <a:t> not like 'A%';</a:t>
            </a:r>
          </a:p>
        </p:txBody>
      </p:sp>
    </p:spTree>
    <p:extLst>
      <p:ext uri="{BB962C8B-B14F-4D97-AF65-F5344CB8AC3E}">
        <p14:creationId xmlns:p14="http://schemas.microsoft.com/office/powerpoint/2010/main" val="40012609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5C2DE-DF91-D932-2D3A-266151AFFBB5}"/>
              </a:ext>
            </a:extLst>
          </p:cNvPr>
          <p:cNvSpPr txBox="1"/>
          <p:nvPr/>
        </p:nvSpPr>
        <p:spPr>
          <a:xfrm>
            <a:off x="255639" y="235974"/>
            <a:ext cx="8131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1.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C6E7AF-C7D6-BA5E-8700-6E2DF9D81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385" y="420640"/>
            <a:ext cx="7991475" cy="17811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AFAC5A-0384-5627-7ADB-84893E940074}"/>
              </a:ext>
            </a:extLst>
          </p:cNvPr>
          <p:cNvSpPr txBox="1"/>
          <p:nvPr/>
        </p:nvSpPr>
        <p:spPr>
          <a:xfrm>
            <a:off x="678426" y="2386481"/>
            <a:ext cx="7708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0E68D-9196-9931-E226-F48C0751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385" y="2386481"/>
            <a:ext cx="5934075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09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511A4E-FB4D-1346-FCA7-F195964FB075}"/>
              </a:ext>
            </a:extLst>
          </p:cNvPr>
          <p:cNvSpPr txBox="1"/>
          <p:nvPr/>
        </p:nvSpPr>
        <p:spPr>
          <a:xfrm>
            <a:off x="314632" y="403123"/>
            <a:ext cx="1159223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BETWEEN Operator</a:t>
            </a:r>
          </a:p>
          <a:p>
            <a:r>
              <a:rPr lang="en-US"/>
              <a:t>The BETWEEN operator selects values within a given range. The values can be numbers, text, or dates.</a:t>
            </a:r>
          </a:p>
          <a:p>
            <a:endParaRPr lang="en-US"/>
          </a:p>
          <a:p>
            <a:r>
              <a:rPr lang="en-US"/>
              <a:t>The BETWEEN operator is inclusive: begin and end values are included.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r>
              <a:rPr lang="en-US"/>
              <a:t>SELECT </a:t>
            </a:r>
            <a:r>
              <a:rPr lang="en-US" err="1"/>
              <a:t>column_name</a:t>
            </a:r>
            <a:r>
              <a:rPr lang="en-US"/>
              <a:t>(s)</a:t>
            </a:r>
          </a:p>
          <a:p>
            <a:r>
              <a:rPr lang="en-US"/>
              <a:t>FROM </a:t>
            </a:r>
            <a:r>
              <a:rPr lang="en-US" err="1"/>
              <a:t>table_name</a:t>
            </a:r>
            <a:endParaRPr lang="en-US"/>
          </a:p>
          <a:p>
            <a:r>
              <a:rPr lang="en-US"/>
              <a:t>WHERE </a:t>
            </a:r>
            <a:r>
              <a:rPr lang="en-US" err="1"/>
              <a:t>column_name</a:t>
            </a:r>
            <a:r>
              <a:rPr lang="en-US"/>
              <a:t> BETWEEN value1 AND value2;</a:t>
            </a:r>
          </a:p>
          <a:p>
            <a:endParaRPr lang="en-US"/>
          </a:p>
          <a:p>
            <a:r>
              <a:rPr lang="en-US" b="1" u="sng"/>
              <a:t>The SQL query for between operator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date_of_join</a:t>
            </a:r>
            <a:r>
              <a:rPr lang="en-US"/>
              <a:t> between '2022-04-02' and '2022-06-30';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CBA5F6-D861-06DC-CD94-AAC57B189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" y="4096442"/>
            <a:ext cx="6305550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9993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0A646F-E4BA-181D-BE03-E1E91DC76D45}"/>
              </a:ext>
            </a:extLst>
          </p:cNvPr>
          <p:cNvSpPr txBox="1"/>
          <p:nvPr/>
        </p:nvSpPr>
        <p:spPr>
          <a:xfrm>
            <a:off x="560439" y="481781"/>
            <a:ext cx="1071716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r>
              <a:rPr lang="en-US"/>
              <a:t>Logical Functions</a:t>
            </a:r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algn="ctr"/>
            <a:endParaRPr lang="en-US"/>
          </a:p>
          <a:p>
            <a:pPr marL="342900" indent="-342900">
              <a:buFont typeface="+mj-lt"/>
              <a:buAutoNum type="arabicPeriod"/>
            </a:pP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IF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If with and </a:t>
            </a:r>
            <a:r>
              <a:rPr lang="en-US" err="1"/>
              <a:t>conditons</a:t>
            </a:r>
            <a:endParaRPr lang="en-US"/>
          </a:p>
          <a:p>
            <a:pPr marL="342900" indent="-342900">
              <a:buFont typeface="+mj-lt"/>
              <a:buAutoNum type="arabicPeriod"/>
            </a:pPr>
            <a:r>
              <a:rPr lang="en-US"/>
              <a:t> If with or conditions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 Count If</a:t>
            </a:r>
          </a:p>
        </p:txBody>
      </p:sp>
    </p:spTree>
    <p:extLst>
      <p:ext uri="{BB962C8B-B14F-4D97-AF65-F5344CB8AC3E}">
        <p14:creationId xmlns:p14="http://schemas.microsoft.com/office/powerpoint/2010/main" val="36820303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E6C0D3C-5427-7BC8-F65B-AA79E4E3C2A0}"/>
              </a:ext>
            </a:extLst>
          </p:cNvPr>
          <p:cNvSpPr/>
          <p:nvPr/>
        </p:nvSpPr>
        <p:spPr>
          <a:xfrm>
            <a:off x="432618" y="569167"/>
            <a:ext cx="8601319" cy="72778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DATABASE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AF4F9D0-1F5F-4415-BFE2-1EE4B538CF59}"/>
              </a:ext>
            </a:extLst>
          </p:cNvPr>
          <p:cNvSpPr/>
          <p:nvPr/>
        </p:nvSpPr>
        <p:spPr>
          <a:xfrm>
            <a:off x="578498" y="1483568"/>
            <a:ext cx="2537926" cy="5971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What is database 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BBE2B3-7B97-0945-7D81-9DA0AF477E5B}"/>
              </a:ext>
            </a:extLst>
          </p:cNvPr>
          <p:cNvSpPr/>
          <p:nvPr/>
        </p:nvSpPr>
        <p:spPr>
          <a:xfrm>
            <a:off x="578498" y="2155373"/>
            <a:ext cx="5551715" cy="32937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0" i="0">
                <a:solidFill>
                  <a:srgbClr val="161513"/>
                </a:solidFill>
                <a:effectLst/>
                <a:latin typeface="OracleSansVF"/>
              </a:rPr>
              <a:t>A database is an organized collection of structured information, or data, typically stored electronically in a computer system. A database is usually controlled by a </a:t>
            </a:r>
            <a:r>
              <a:rPr lang="en-US" b="0" i="0" u="sng">
                <a:solidFill>
                  <a:srgbClr val="006B8F"/>
                </a:solidFill>
                <a:effectLst/>
                <a:latin typeface="OracleSansVF"/>
                <a:hlinkClick r:id="rId2"/>
              </a:rPr>
              <a:t>database management system (DBMS)</a:t>
            </a:r>
            <a:r>
              <a:rPr lang="en-US" b="0" i="0">
                <a:solidFill>
                  <a:srgbClr val="161513"/>
                </a:solidFill>
                <a:effectLst/>
                <a:latin typeface="OracleSansVF"/>
              </a:rPr>
              <a:t>. Together, the data and the DBMS, along with the applications that are associated with them, are referred to as a database system, often shortened to just database.</a:t>
            </a: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F1F2D5-3EF2-CD4A-4807-CE361C97ADB4}"/>
              </a:ext>
            </a:extLst>
          </p:cNvPr>
          <p:cNvSpPr/>
          <p:nvPr/>
        </p:nvSpPr>
        <p:spPr>
          <a:xfrm>
            <a:off x="6579794" y="1782146"/>
            <a:ext cx="430606" cy="8277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70965A9-CC72-5A93-62E7-13C9393C4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268" y="2155373"/>
            <a:ext cx="3373332" cy="329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836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43F0B3-C2B8-4364-F1F4-53E43502A63E}"/>
              </a:ext>
            </a:extLst>
          </p:cNvPr>
          <p:cNvSpPr txBox="1"/>
          <p:nvPr/>
        </p:nvSpPr>
        <p:spPr>
          <a:xfrm>
            <a:off x="481781" y="226142"/>
            <a:ext cx="112087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IF() Function</a:t>
            </a:r>
          </a:p>
          <a:p>
            <a:endParaRPr lang="en-US"/>
          </a:p>
          <a:p>
            <a:r>
              <a:rPr lang="en-US"/>
              <a:t>The IF() function returns a value if a condition is TRUE, or another value if a condition is FALSE.</a:t>
            </a:r>
          </a:p>
          <a:p>
            <a:endParaRPr lang="en-US"/>
          </a:p>
          <a:p>
            <a:r>
              <a:rPr lang="en-US"/>
              <a:t>Syntax</a:t>
            </a:r>
          </a:p>
          <a:p>
            <a:r>
              <a:rPr lang="en-US"/>
              <a:t>IF(condition, </a:t>
            </a:r>
            <a:r>
              <a:rPr lang="en-US" err="1"/>
              <a:t>value_if_true</a:t>
            </a:r>
            <a:r>
              <a:rPr lang="en-US"/>
              <a:t>, </a:t>
            </a:r>
            <a:r>
              <a:rPr lang="en-US" err="1"/>
              <a:t>value_if_false</a:t>
            </a:r>
            <a:r>
              <a:rPr lang="en-US"/>
              <a:t>)</a:t>
            </a:r>
          </a:p>
          <a:p>
            <a:endParaRPr lang="en-US" b="1"/>
          </a:p>
          <a:p>
            <a:r>
              <a:rPr lang="en-US" b="1"/>
              <a:t>The SQL query for IF() function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salary_id,emp_id</a:t>
            </a:r>
            <a:r>
              <a:rPr lang="en-US"/>
              <a:t>, amount ,</a:t>
            </a:r>
          </a:p>
          <a:p>
            <a:r>
              <a:rPr lang="en-US"/>
              <a:t> if(amount &gt;= 25000, "</a:t>
            </a:r>
            <a:r>
              <a:rPr lang="en-US" err="1"/>
              <a:t>eligble_for_bonus</a:t>
            </a:r>
            <a:r>
              <a:rPr lang="en-US"/>
              <a:t>", "</a:t>
            </a:r>
            <a:r>
              <a:rPr lang="en-US" err="1"/>
              <a:t>not_eligible_bonous</a:t>
            </a:r>
            <a:r>
              <a:rPr lang="en-US"/>
              <a:t>") from </a:t>
            </a:r>
            <a:r>
              <a:rPr lang="en-US" err="1"/>
              <a:t>salary_details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19D13F-9C43-B3B3-0EA3-40FDE9813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81" y="3429000"/>
            <a:ext cx="5274699" cy="27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101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1AA17-60B8-572F-F463-0A5286E5B566}"/>
              </a:ext>
            </a:extLst>
          </p:cNvPr>
          <p:cNvSpPr txBox="1"/>
          <p:nvPr/>
        </p:nvSpPr>
        <p:spPr>
          <a:xfrm>
            <a:off x="412955" y="245806"/>
            <a:ext cx="115332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IF WITH COUNT FUNCTION</a:t>
            </a:r>
          </a:p>
          <a:p>
            <a:endParaRPr lang="en-US"/>
          </a:p>
          <a:p>
            <a:r>
              <a:rPr lang="en-US"/>
              <a:t>SELECT </a:t>
            </a:r>
          </a:p>
          <a:p>
            <a:r>
              <a:rPr lang="en-US"/>
              <a:t>    COUNT(IF(amount &gt;= 25000, 1, NULL)) AS </a:t>
            </a:r>
            <a:r>
              <a:rPr lang="en-US" err="1"/>
              <a:t>eligible_count</a:t>
            </a:r>
            <a:r>
              <a:rPr lang="en-US"/>
              <a:t>,</a:t>
            </a:r>
          </a:p>
          <a:p>
            <a:r>
              <a:rPr lang="en-US"/>
              <a:t>    COUNT(IF(amount &lt; 25000, 1, NULL)) AS </a:t>
            </a:r>
            <a:r>
              <a:rPr lang="en-US" err="1"/>
              <a:t>not_eligible_count</a:t>
            </a:r>
            <a:endParaRPr lang="en-US"/>
          </a:p>
          <a:p>
            <a:r>
              <a:rPr lang="en-US"/>
              <a:t>FROM </a:t>
            </a:r>
          </a:p>
          <a:p>
            <a:r>
              <a:rPr lang="en-US"/>
              <a:t>    </a:t>
            </a:r>
            <a:r>
              <a:rPr lang="en-US" err="1"/>
              <a:t>salary_details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0A17DA-9AF1-6050-3F28-F9B417671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955" y="2633662"/>
            <a:ext cx="94488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0775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C54F73-950F-23B6-EE4A-E062587B2966}"/>
              </a:ext>
            </a:extLst>
          </p:cNvPr>
          <p:cNvSpPr txBox="1"/>
          <p:nvPr/>
        </p:nvSpPr>
        <p:spPr>
          <a:xfrm>
            <a:off x="432619" y="255639"/>
            <a:ext cx="111399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IF WITH AND , OR CONDITION </a:t>
            </a:r>
          </a:p>
          <a:p>
            <a:endParaRPr lang="en-US"/>
          </a:p>
          <a:p>
            <a:r>
              <a:rPr lang="en-US"/>
              <a:t>SELECT </a:t>
            </a:r>
          </a:p>
          <a:p>
            <a:r>
              <a:rPr lang="en-US"/>
              <a:t>    </a:t>
            </a:r>
            <a:r>
              <a:rPr lang="en-US" err="1"/>
              <a:t>salary_id</a:t>
            </a:r>
            <a:r>
              <a:rPr lang="en-US"/>
              <a:t>,</a:t>
            </a:r>
          </a:p>
          <a:p>
            <a:r>
              <a:rPr lang="en-US"/>
              <a:t>    </a:t>
            </a:r>
            <a:r>
              <a:rPr lang="en-US" err="1"/>
              <a:t>emp_id</a:t>
            </a:r>
            <a:r>
              <a:rPr lang="en-US"/>
              <a:t> ,</a:t>
            </a:r>
          </a:p>
          <a:p>
            <a:r>
              <a:rPr lang="en-US"/>
              <a:t>    COUNT(IF(amount &gt;= 25000 AND </a:t>
            </a:r>
            <a:r>
              <a:rPr lang="en-US" err="1"/>
              <a:t>emp_id</a:t>
            </a:r>
            <a:r>
              <a:rPr lang="en-US"/>
              <a:t> IN (17005,17010,17007,17024,17013,17011), 1, NULL)) AS </a:t>
            </a:r>
            <a:r>
              <a:rPr lang="en-US" err="1"/>
              <a:t>eligible_count</a:t>
            </a:r>
            <a:r>
              <a:rPr lang="en-US"/>
              <a:t>,</a:t>
            </a:r>
          </a:p>
          <a:p>
            <a:r>
              <a:rPr lang="en-US"/>
              <a:t>    COUNT(IF(amount &lt; 25000 OR </a:t>
            </a:r>
            <a:r>
              <a:rPr lang="en-US" err="1"/>
              <a:t>emp_id</a:t>
            </a:r>
            <a:r>
              <a:rPr lang="en-US"/>
              <a:t> NOT IN (17005,17010,17007,17024,17013,17011), 1, NULL)) AS </a:t>
            </a:r>
            <a:r>
              <a:rPr lang="en-US" err="1"/>
              <a:t>not_eligible_count</a:t>
            </a:r>
            <a:endParaRPr lang="en-US"/>
          </a:p>
          <a:p>
            <a:r>
              <a:rPr lang="en-US"/>
              <a:t>FROM </a:t>
            </a:r>
          </a:p>
          <a:p>
            <a:r>
              <a:rPr lang="en-US"/>
              <a:t>    </a:t>
            </a:r>
            <a:r>
              <a:rPr lang="en-US" err="1"/>
              <a:t>salary_details</a:t>
            </a:r>
            <a:r>
              <a:rPr lang="en-US"/>
              <a:t> </a:t>
            </a:r>
          </a:p>
          <a:p>
            <a:r>
              <a:rPr lang="en-US"/>
              <a:t>GROUP BY </a:t>
            </a:r>
          </a:p>
          <a:p>
            <a:r>
              <a:rPr lang="en-US"/>
              <a:t>    </a:t>
            </a:r>
            <a:r>
              <a:rPr lang="en-US" err="1"/>
              <a:t>salary_id</a:t>
            </a:r>
            <a:r>
              <a:rPr lang="en-US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1B0702-6F9B-EDCB-DEC6-176035172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19" y="3844413"/>
            <a:ext cx="6019800" cy="248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0821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653740-26AB-8415-B44E-BF62C0501070}"/>
              </a:ext>
            </a:extLst>
          </p:cNvPr>
          <p:cNvSpPr txBox="1"/>
          <p:nvPr/>
        </p:nvSpPr>
        <p:spPr>
          <a:xfrm>
            <a:off x="452284" y="481781"/>
            <a:ext cx="11179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RDBMS System</a:t>
            </a:r>
          </a:p>
          <a:p>
            <a:endParaRPr lang="en-US"/>
          </a:p>
          <a:p>
            <a:r>
              <a:rPr lang="en-US"/>
              <a:t>A relational database defines database relationships in the form of tables. The tables are related to each other - based on data common to each.</a:t>
            </a:r>
          </a:p>
          <a:p>
            <a:endParaRPr lang="en-US"/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/>
              <a:t> Two table connection</a:t>
            </a:r>
          </a:p>
          <a:p>
            <a:pPr marL="285750" indent="-285750" algn="ctr">
              <a:buFont typeface="Wingdings" panose="05000000000000000000" pitchFamily="2" charset="2"/>
              <a:buChar char="v"/>
            </a:pPr>
            <a:r>
              <a:rPr lang="en-US"/>
              <a:t> Three table connection</a:t>
            </a:r>
          </a:p>
        </p:txBody>
      </p:sp>
    </p:spTree>
    <p:extLst>
      <p:ext uri="{BB962C8B-B14F-4D97-AF65-F5344CB8AC3E}">
        <p14:creationId xmlns:p14="http://schemas.microsoft.com/office/powerpoint/2010/main" val="5329665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A5C5330-50D7-B967-82B9-9D6A5C9CCDEB}"/>
              </a:ext>
            </a:extLst>
          </p:cNvPr>
          <p:cNvSpPr txBox="1"/>
          <p:nvPr/>
        </p:nvSpPr>
        <p:spPr>
          <a:xfrm>
            <a:off x="688258" y="462116"/>
            <a:ext cx="10903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Two table connection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inner join  </a:t>
            </a:r>
            <a:r>
              <a:rPr lang="en-US" err="1"/>
              <a:t>salary_details</a:t>
            </a:r>
            <a:r>
              <a:rPr lang="en-US"/>
              <a:t> on </a:t>
            </a:r>
          </a:p>
          <a:p>
            <a:r>
              <a:rPr lang="en-US" err="1"/>
              <a:t>emp_details.emp_id</a:t>
            </a:r>
            <a:r>
              <a:rPr lang="en-US"/>
              <a:t> = </a:t>
            </a:r>
            <a:r>
              <a:rPr lang="en-US" err="1"/>
              <a:t>salary_details.emp_id</a:t>
            </a:r>
            <a:r>
              <a:rPr lang="en-US"/>
              <a:t>  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37047C2-1095-E8FC-EEA6-D059703EB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58" y="2296139"/>
            <a:ext cx="82391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743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66DF12-31D9-2E79-4DC9-391134685071}"/>
              </a:ext>
            </a:extLst>
          </p:cNvPr>
          <p:cNvSpPr txBox="1"/>
          <p:nvPr/>
        </p:nvSpPr>
        <p:spPr>
          <a:xfrm>
            <a:off x="599768" y="530942"/>
            <a:ext cx="10962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Three table connection</a:t>
            </a:r>
          </a:p>
          <a:p>
            <a:endParaRPr lang="en-US"/>
          </a:p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inner join  </a:t>
            </a:r>
            <a:r>
              <a:rPr lang="en-US" err="1"/>
              <a:t>salary_details</a:t>
            </a:r>
            <a:r>
              <a:rPr lang="en-US"/>
              <a:t> on</a:t>
            </a:r>
          </a:p>
          <a:p>
            <a:r>
              <a:rPr lang="en-US"/>
              <a:t> </a:t>
            </a:r>
            <a:r>
              <a:rPr lang="en-US" err="1"/>
              <a:t>emp_details.emp_id</a:t>
            </a:r>
            <a:r>
              <a:rPr lang="en-US"/>
              <a:t> = </a:t>
            </a:r>
            <a:r>
              <a:rPr lang="en-US" err="1"/>
              <a:t>salary_details.emp_id</a:t>
            </a:r>
            <a:r>
              <a:rPr lang="en-US"/>
              <a:t> inner join </a:t>
            </a:r>
            <a:r>
              <a:rPr lang="en-US" err="1"/>
              <a:t>departmet_det</a:t>
            </a:r>
            <a:r>
              <a:rPr lang="en-US"/>
              <a:t> on</a:t>
            </a:r>
          </a:p>
          <a:p>
            <a:r>
              <a:rPr lang="en-US"/>
              <a:t> </a:t>
            </a:r>
            <a:r>
              <a:rPr lang="en-US" err="1"/>
              <a:t>salary_details.branch_id</a:t>
            </a:r>
            <a:r>
              <a:rPr lang="en-US"/>
              <a:t> = </a:t>
            </a:r>
            <a:r>
              <a:rPr lang="en-US" err="1"/>
              <a:t>departmet_det.branch_id</a:t>
            </a:r>
            <a:r>
              <a:rPr lang="en-US"/>
              <a:t> 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89A53-5CAC-B5BC-6242-0EF4D4C0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58" y="2633214"/>
            <a:ext cx="11533239" cy="34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15524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10BEE2-BE78-4D39-3CDE-C01E54CF1971}"/>
              </a:ext>
            </a:extLst>
          </p:cNvPr>
          <p:cNvSpPr txBox="1"/>
          <p:nvPr/>
        </p:nvSpPr>
        <p:spPr>
          <a:xfrm>
            <a:off x="363794" y="255639"/>
            <a:ext cx="1129726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MySQL Joins</a:t>
            </a:r>
          </a:p>
          <a:p>
            <a:endParaRPr lang="en-US"/>
          </a:p>
          <a:p>
            <a:r>
              <a:rPr lang="en-US"/>
              <a:t>A JOIN clause is used to combine rows from two or more tables, based on a related column between them.</a:t>
            </a:r>
          </a:p>
          <a:p>
            <a:endParaRPr lang="en-US"/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INNER JOIN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LEFT JOIN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RIGHT JOIN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CROSS JOIN </a:t>
            </a:r>
          </a:p>
          <a:p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/>
              <a:t>UNION Operator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800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920817-5A40-F4EB-F63E-F9F109F0B3CF}"/>
              </a:ext>
            </a:extLst>
          </p:cNvPr>
          <p:cNvSpPr txBox="1"/>
          <p:nvPr/>
        </p:nvSpPr>
        <p:spPr>
          <a:xfrm>
            <a:off x="540774" y="383458"/>
            <a:ext cx="1073682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endParaRPr lang="en-US" b="1"/>
          </a:p>
          <a:p>
            <a:r>
              <a:rPr lang="en-US" b="1"/>
              <a:t>INNER JOIN</a:t>
            </a:r>
          </a:p>
          <a:p>
            <a:endParaRPr lang="en-US"/>
          </a:p>
          <a:p>
            <a:r>
              <a:rPr lang="en-US"/>
              <a:t>The INNER JOIN keyword selects records that have matching values in both tables.</a:t>
            </a:r>
          </a:p>
          <a:p>
            <a:endParaRPr lang="en-US"/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MySQL INNER JOIN</a:t>
            </a:r>
          </a:p>
          <a:p>
            <a:endParaRPr lang="en-US"/>
          </a:p>
        </p:txBody>
      </p:sp>
      <p:pic>
        <p:nvPicPr>
          <p:cNvPr id="1026" name="Picture 2" descr="MySQL INNER JOIN">
            <a:extLst>
              <a:ext uri="{FF2B5EF4-FFF2-40B4-BE49-F238E27FC236}">
                <a16:creationId xmlns:a16="http://schemas.microsoft.com/office/drawing/2014/main" id="{A7D4A18B-1636-602A-9C17-6498241F2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9049" y="4515157"/>
            <a:ext cx="22002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615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F432CE-4838-F8A8-CE74-92C9F468045A}"/>
              </a:ext>
            </a:extLst>
          </p:cNvPr>
          <p:cNvSpPr txBox="1"/>
          <p:nvPr/>
        </p:nvSpPr>
        <p:spPr>
          <a:xfrm>
            <a:off x="648929" y="511277"/>
            <a:ext cx="98715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</a:t>
            </a:r>
            <a:r>
              <a:rPr lang="en-US" err="1"/>
              <a:t>e.emp_id,e.emp_name</a:t>
            </a:r>
            <a:r>
              <a:rPr lang="en-US"/>
              <a:t>, </a:t>
            </a:r>
            <a:r>
              <a:rPr lang="en-US" err="1"/>
              <a:t>e.date_of_join,s.salary_id,s.amount</a:t>
            </a:r>
            <a:endParaRPr lang="en-US"/>
          </a:p>
          <a:p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e inner join </a:t>
            </a:r>
            <a:r>
              <a:rPr lang="en-US" err="1"/>
              <a:t>salary_details</a:t>
            </a:r>
            <a:r>
              <a:rPr lang="en-US"/>
              <a:t> s on </a:t>
            </a:r>
          </a:p>
          <a:p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462DB9-0D7B-3486-3DC2-9B538381C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1628775"/>
            <a:ext cx="8372475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742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B057D4-49C2-E395-F88D-60A6FD6944BF}"/>
              </a:ext>
            </a:extLst>
          </p:cNvPr>
          <p:cNvSpPr txBox="1"/>
          <p:nvPr/>
        </p:nvSpPr>
        <p:spPr>
          <a:xfrm>
            <a:off x="432620" y="530941"/>
            <a:ext cx="1116944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LEFT JOIN </a:t>
            </a:r>
          </a:p>
          <a:p>
            <a:endParaRPr lang="en-US"/>
          </a:p>
          <a:p>
            <a:r>
              <a:rPr lang="en-US"/>
              <a:t>The LEFT JOIN keyword returns all records from the left table (table1), and the matching records (if any) from the right table (table2).</a:t>
            </a:r>
          </a:p>
          <a:p>
            <a:endParaRPr lang="en-US"/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 Syntax</a:t>
            </a:r>
          </a:p>
          <a:p>
            <a:pPr algn="l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MySQL LEFT JOIN</a:t>
            </a:r>
          </a:p>
          <a:p>
            <a:endParaRPr lang="en-US"/>
          </a:p>
        </p:txBody>
      </p:sp>
      <p:pic>
        <p:nvPicPr>
          <p:cNvPr id="2052" name="Picture 4" descr="MySQL LEFT JOIN">
            <a:extLst>
              <a:ext uri="{FF2B5EF4-FFF2-40B4-BE49-F238E27FC236}">
                <a16:creationId xmlns:a16="http://schemas.microsoft.com/office/drawing/2014/main" id="{EE760183-D5BC-34FF-4896-270398D53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5862" y="4652808"/>
            <a:ext cx="22002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4329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0CFF728-BBD2-191F-DA96-3266E1BBC4FF}"/>
              </a:ext>
            </a:extLst>
          </p:cNvPr>
          <p:cNvSpPr/>
          <p:nvPr/>
        </p:nvSpPr>
        <p:spPr>
          <a:xfrm>
            <a:off x="752475" y="409576"/>
            <a:ext cx="7654106" cy="62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DBMS – Data Base Management System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C46C56-AB86-46C4-E2E8-E670FD7FE324}"/>
              </a:ext>
            </a:extLst>
          </p:cNvPr>
          <p:cNvSpPr/>
          <p:nvPr/>
        </p:nvSpPr>
        <p:spPr>
          <a:xfrm>
            <a:off x="904875" y="1362075"/>
            <a:ext cx="7953990" cy="4000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/>
              <a:t>What is DBMS 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075490C-B1EF-11D2-7336-E8079E2AD0A3}"/>
              </a:ext>
            </a:extLst>
          </p:cNvPr>
          <p:cNvSpPr/>
          <p:nvPr/>
        </p:nvSpPr>
        <p:spPr>
          <a:xfrm>
            <a:off x="923925" y="2085974"/>
            <a:ext cx="4124325" cy="40386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n-US" b="0" i="0">
                <a:solidFill>
                  <a:srgbClr val="273239"/>
                </a:solidFill>
                <a:effectLst/>
                <a:latin typeface="Nunito" panose="020F0502020204030204" pitchFamily="2" charset="0"/>
              </a:rPr>
              <a:t>Database Management System is a software or technology used to manage data from a database. Some popular databases are MySQL, Oracle, MongoDB, etc. DBMS provides many operations e.g. creating a database, Storing in the database, updating an existing database, delete from the database. DBMS is a system that enables you to store, modify and retrieve data in an organized way. It also provides security to the database.</a:t>
            </a:r>
            <a:endParaRPr lang="en-US" b="0" i="0" u="sng">
              <a:solidFill>
                <a:srgbClr val="007CAD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b="1" i="0">
              <a:solidFill>
                <a:srgbClr val="323232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b="0" i="0">
              <a:solidFill>
                <a:srgbClr val="666666"/>
              </a:solidFill>
              <a:effectLst/>
              <a:latin typeface="Arial" panose="020B0604020202020204" pitchFamily="34" charset="0"/>
            </a:endParaRPr>
          </a:p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503650-EBA2-C19D-38AF-4332F8256C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8325" y="2085974"/>
            <a:ext cx="5676900" cy="320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299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AF228D-6AE2-F53E-22FB-3C3F9C472346}"/>
              </a:ext>
            </a:extLst>
          </p:cNvPr>
          <p:cNvSpPr txBox="1"/>
          <p:nvPr/>
        </p:nvSpPr>
        <p:spPr>
          <a:xfrm>
            <a:off x="471948" y="334297"/>
            <a:ext cx="10933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e</a:t>
            </a:r>
          </a:p>
          <a:p>
            <a:r>
              <a:rPr lang="en-US"/>
              <a:t> left join </a:t>
            </a:r>
            <a:r>
              <a:rPr lang="en-US" err="1"/>
              <a:t>salary_details</a:t>
            </a:r>
            <a:r>
              <a:rPr lang="en-US"/>
              <a:t> s on</a:t>
            </a:r>
          </a:p>
          <a:p>
            <a:r>
              <a:rPr lang="en-US"/>
              <a:t> </a:t>
            </a:r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AE1580-416C-1575-179F-6F35C4FCC5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48" y="1733395"/>
            <a:ext cx="9258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03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4CDBB4-567B-A004-EF5C-36C36CBE7DE8}"/>
              </a:ext>
            </a:extLst>
          </p:cNvPr>
          <p:cNvSpPr txBox="1"/>
          <p:nvPr/>
        </p:nvSpPr>
        <p:spPr>
          <a:xfrm>
            <a:off x="629265" y="432619"/>
            <a:ext cx="108253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RIGHT JOIN </a:t>
            </a:r>
          </a:p>
          <a:p>
            <a:endParaRPr lang="en-US"/>
          </a:p>
          <a:p>
            <a:r>
              <a:rPr lang="en-US"/>
              <a:t>The RIGHT JOIN keyword returns all records from the right table (table2), and the matching records (if any) from the left table (table1).</a:t>
            </a:r>
          </a:p>
          <a:p>
            <a:endParaRPr lang="en-US"/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algn="l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b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table1.column_name 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table2.column_name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MySQL RIGHT JOIN</a:t>
            </a:r>
          </a:p>
        </p:txBody>
      </p:sp>
      <p:pic>
        <p:nvPicPr>
          <p:cNvPr id="3074" name="Picture 2" descr="MySQL RIGHT JOIN">
            <a:extLst>
              <a:ext uri="{FF2B5EF4-FFF2-40B4-BE49-F238E27FC236}">
                <a16:creationId xmlns:a16="http://schemas.microsoft.com/office/drawing/2014/main" id="{19485C72-3BB2-E17B-25DA-04E23749D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392" y="4564319"/>
            <a:ext cx="22002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37748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2B74E-5EA2-C555-419C-5F0B9607975E}"/>
              </a:ext>
            </a:extLst>
          </p:cNvPr>
          <p:cNvSpPr txBox="1"/>
          <p:nvPr/>
        </p:nvSpPr>
        <p:spPr>
          <a:xfrm>
            <a:off x="451515" y="825910"/>
            <a:ext cx="11680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e right join </a:t>
            </a:r>
            <a:r>
              <a:rPr lang="en-US" err="1"/>
              <a:t>salary_details</a:t>
            </a:r>
            <a:r>
              <a:rPr lang="en-US"/>
              <a:t> s on </a:t>
            </a:r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80037-632C-865F-F287-36897E5232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515" y="1557337"/>
            <a:ext cx="818197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63630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5896D-AC79-62B0-94FE-8E9AF0024FEA}"/>
              </a:ext>
            </a:extLst>
          </p:cNvPr>
          <p:cNvSpPr txBox="1"/>
          <p:nvPr/>
        </p:nvSpPr>
        <p:spPr>
          <a:xfrm>
            <a:off x="353961" y="471948"/>
            <a:ext cx="1118911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  <a:p>
            <a:r>
              <a:rPr lang="en-US" b="1"/>
              <a:t>CROSS JOIN </a:t>
            </a:r>
          </a:p>
          <a:p>
            <a:endParaRPr lang="en-US"/>
          </a:p>
          <a:p>
            <a:r>
              <a:rPr lang="en-US"/>
              <a:t>The CROSS JOIN keyword returns all records from both tables (table1 and table2).</a:t>
            </a:r>
          </a:p>
          <a:p>
            <a:endParaRPr lang="en-US"/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algn="l"/>
            <a:endParaRPr lang="en-US" b="0" i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l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CROSS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MySQL CROSS JOIN</a:t>
            </a:r>
          </a:p>
        </p:txBody>
      </p:sp>
      <p:pic>
        <p:nvPicPr>
          <p:cNvPr id="4098" name="Picture 2" descr="MySQL CROSS JOIN">
            <a:extLst>
              <a:ext uri="{FF2B5EF4-FFF2-40B4-BE49-F238E27FC236}">
                <a16:creationId xmlns:a16="http://schemas.microsoft.com/office/drawing/2014/main" id="{C50B4D39-6902-5B7C-3E53-E04A295A1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402" y="4181475"/>
            <a:ext cx="22002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0095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D9DB50-0CD8-F832-18F4-0BFB32282DE1}"/>
              </a:ext>
            </a:extLst>
          </p:cNvPr>
          <p:cNvSpPr txBox="1"/>
          <p:nvPr/>
        </p:nvSpPr>
        <p:spPr>
          <a:xfrm>
            <a:off x="363794" y="245806"/>
            <a:ext cx="11297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* from </a:t>
            </a:r>
            <a:r>
              <a:rPr lang="en-US" err="1"/>
              <a:t>emp_details</a:t>
            </a:r>
            <a:r>
              <a:rPr lang="en-US"/>
              <a:t> e cross join </a:t>
            </a:r>
            <a:r>
              <a:rPr lang="en-US" err="1"/>
              <a:t>salary_details</a:t>
            </a:r>
            <a:r>
              <a:rPr lang="en-US"/>
              <a:t> s on </a:t>
            </a:r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172747-76BE-672A-96B5-2F2297588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429" y="1164508"/>
            <a:ext cx="89154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08166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B6035B-9B76-065B-B935-CE488A5EB874}"/>
              </a:ext>
            </a:extLst>
          </p:cNvPr>
          <p:cNvSpPr txBox="1"/>
          <p:nvPr/>
        </p:nvSpPr>
        <p:spPr>
          <a:xfrm>
            <a:off x="698090" y="1032387"/>
            <a:ext cx="111104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UNION Operator</a:t>
            </a:r>
          </a:p>
          <a:p>
            <a:endParaRPr lang="en-US"/>
          </a:p>
          <a:p>
            <a:r>
              <a:rPr lang="en-US"/>
              <a:t>The UNION operator is used to combine the result-set of two or more SELECT statements.</a:t>
            </a:r>
          </a:p>
          <a:p>
            <a:endParaRPr lang="en-US"/>
          </a:p>
          <a:p>
            <a:r>
              <a:rPr lang="en-US"/>
              <a:t>Every SELECT statement within UNION must have the same number of columns</a:t>
            </a:r>
          </a:p>
          <a:p>
            <a:r>
              <a:rPr lang="en-US"/>
              <a:t>The columns must also have similar data types</a:t>
            </a:r>
          </a:p>
          <a:p>
            <a:r>
              <a:rPr lang="en-US"/>
              <a:t>The columns in every SELECT statement must also be in the same order</a:t>
            </a:r>
          </a:p>
          <a:p>
            <a:endParaRPr lang="en-US"/>
          </a:p>
          <a:p>
            <a:pPr algn="l"/>
            <a:r>
              <a:rPr lang="en-US" b="0" i="0">
                <a:solidFill>
                  <a:srgbClr val="000000"/>
                </a:solidFill>
                <a:effectLst/>
                <a:latin typeface="Segoe UI" panose="020B0502040204020203" pitchFamily="34" charset="0"/>
              </a:rPr>
              <a:t>Syntax</a:t>
            </a:r>
          </a:p>
          <a:p>
            <a:pPr algn="l"/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table1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UNION</a:t>
            </a:r>
            <a:b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table2</a:t>
            </a:r>
            <a:r>
              <a:rPr lang="en-US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8673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2C761B-C3C7-D075-3987-9697F15B8912}"/>
              </a:ext>
            </a:extLst>
          </p:cNvPr>
          <p:cNvSpPr txBox="1"/>
          <p:nvPr/>
        </p:nvSpPr>
        <p:spPr>
          <a:xfrm>
            <a:off x="580103" y="471948"/>
            <a:ext cx="114545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SELECT </a:t>
            </a:r>
            <a:r>
              <a:rPr lang="en-US" err="1"/>
              <a:t>e.emp_id</a:t>
            </a:r>
            <a:r>
              <a:rPr lang="en-US"/>
              <a:t>, </a:t>
            </a:r>
            <a:r>
              <a:rPr lang="en-US" err="1"/>
              <a:t>e.emp_name</a:t>
            </a:r>
            <a:r>
              <a:rPr lang="en-US"/>
              <a:t>, </a:t>
            </a:r>
            <a:r>
              <a:rPr lang="en-US" err="1"/>
              <a:t>s.amountFROM</a:t>
            </a:r>
            <a:r>
              <a:rPr lang="en-US"/>
              <a:t> </a:t>
            </a:r>
            <a:r>
              <a:rPr lang="en-US" err="1"/>
              <a:t>emp_details</a:t>
            </a:r>
            <a:r>
              <a:rPr lang="en-US"/>
              <a:t> </a:t>
            </a:r>
            <a:r>
              <a:rPr lang="en-US" err="1"/>
              <a:t>eLEFT</a:t>
            </a:r>
            <a:r>
              <a:rPr lang="en-US"/>
              <a:t> JOIN </a:t>
            </a:r>
            <a:r>
              <a:rPr lang="en-US" err="1"/>
              <a:t>salary_details</a:t>
            </a:r>
            <a:r>
              <a:rPr lang="en-US"/>
              <a:t> s ON</a:t>
            </a:r>
          </a:p>
          <a:p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endParaRPr lang="en-US"/>
          </a:p>
          <a:p>
            <a:r>
              <a:rPr lang="en-US"/>
              <a:t>UNION</a:t>
            </a:r>
          </a:p>
          <a:p>
            <a:r>
              <a:rPr lang="en-US"/>
              <a:t>SELECT </a:t>
            </a:r>
            <a:r>
              <a:rPr lang="en-US" err="1"/>
              <a:t>e.emp_id</a:t>
            </a:r>
            <a:r>
              <a:rPr lang="en-US"/>
              <a:t>, </a:t>
            </a:r>
            <a:r>
              <a:rPr lang="en-US" err="1"/>
              <a:t>e.emp_name</a:t>
            </a:r>
            <a:r>
              <a:rPr lang="en-US"/>
              <a:t>, </a:t>
            </a:r>
            <a:r>
              <a:rPr lang="en-US" err="1"/>
              <a:t>s.amountFROM</a:t>
            </a:r>
            <a:r>
              <a:rPr lang="en-US"/>
              <a:t> </a:t>
            </a:r>
            <a:r>
              <a:rPr lang="en-US" err="1"/>
              <a:t>salary_details</a:t>
            </a:r>
            <a:r>
              <a:rPr lang="en-US"/>
              <a:t> </a:t>
            </a:r>
            <a:r>
              <a:rPr lang="en-US" err="1"/>
              <a:t>sLEFT</a:t>
            </a:r>
            <a:r>
              <a:rPr lang="en-US"/>
              <a:t> JOIN </a:t>
            </a:r>
            <a:r>
              <a:rPr lang="en-US" err="1"/>
              <a:t>emp_details</a:t>
            </a:r>
            <a:r>
              <a:rPr lang="en-US"/>
              <a:t> e ON </a:t>
            </a:r>
          </a:p>
          <a:p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49BBA5-0881-0543-6D1D-EBC21AF30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03" y="2168935"/>
            <a:ext cx="6286500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98402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1F286F-9E08-D688-A458-C3D14BFB6328}"/>
              </a:ext>
            </a:extLst>
          </p:cNvPr>
          <p:cNvSpPr txBox="1"/>
          <p:nvPr/>
        </p:nvSpPr>
        <p:spPr>
          <a:xfrm>
            <a:off x="717755" y="294968"/>
            <a:ext cx="108941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RDBMS with subqueries</a:t>
            </a:r>
          </a:p>
          <a:p>
            <a:endParaRPr lang="en-US"/>
          </a:p>
          <a:p>
            <a:r>
              <a:rPr lang="en-US"/>
              <a:t>Absolutely! Subqueries in an RDBMS (Relational Database Management System) are nested SQL queries placed within the WHERE or HAVING clause of another SQL query.</a:t>
            </a:r>
          </a:p>
          <a:p>
            <a:endParaRPr lang="en-US"/>
          </a:p>
          <a:p>
            <a:r>
              <a:rPr lang="en-US" b="1" u="sng"/>
              <a:t>The SQL query for RDBMS with subqueries 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emp_id,emp_name,date_of_join</a:t>
            </a:r>
            <a:r>
              <a:rPr lang="en-US"/>
              <a:t> from </a:t>
            </a:r>
            <a:r>
              <a:rPr lang="en-US" err="1"/>
              <a:t>emp_details</a:t>
            </a:r>
            <a:r>
              <a:rPr lang="en-US"/>
              <a:t> where </a:t>
            </a:r>
            <a:r>
              <a:rPr lang="en-US" err="1"/>
              <a:t>emp_id</a:t>
            </a:r>
            <a:r>
              <a:rPr lang="en-US"/>
              <a:t> in (select </a:t>
            </a:r>
            <a:r>
              <a:rPr lang="en-US" err="1"/>
              <a:t>emp_id</a:t>
            </a:r>
            <a:r>
              <a:rPr lang="en-US"/>
              <a:t> from </a:t>
            </a:r>
            <a:r>
              <a:rPr lang="en-US" err="1"/>
              <a:t>salary_details</a:t>
            </a:r>
            <a:r>
              <a:rPr lang="en-US"/>
              <a:t>);</a:t>
            </a:r>
          </a:p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296A73-B220-82DD-1177-6A4DD8C9F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387" y="2636735"/>
            <a:ext cx="6000750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7971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A82C9-7217-784A-CB27-9A4FCF67E20E}"/>
              </a:ext>
            </a:extLst>
          </p:cNvPr>
          <p:cNvSpPr txBox="1"/>
          <p:nvPr/>
        </p:nvSpPr>
        <p:spPr>
          <a:xfrm>
            <a:off x="344129" y="373626"/>
            <a:ext cx="11277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CASE and END</a:t>
            </a:r>
          </a:p>
          <a:p>
            <a:endParaRPr lang="en-US"/>
          </a:p>
          <a:p>
            <a:r>
              <a:rPr lang="en-US"/>
              <a:t>In SQL, the CASE statement is a powerful tool used to perform conditional logic within a query. It allows you to evaluate conditions and return different values based on those conditions </a:t>
            </a:r>
          </a:p>
          <a:p>
            <a:endParaRPr lang="en-US"/>
          </a:p>
          <a:p>
            <a:r>
              <a:rPr lang="en-US"/>
              <a:t>select </a:t>
            </a:r>
            <a:r>
              <a:rPr lang="en-US" err="1"/>
              <a:t>e.emp_id,e.emp_name,s.amount</a:t>
            </a:r>
            <a:r>
              <a:rPr lang="en-US"/>
              <a:t>,</a:t>
            </a:r>
          </a:p>
          <a:p>
            <a:r>
              <a:rPr lang="en-US"/>
              <a:t>Case when </a:t>
            </a:r>
            <a:r>
              <a:rPr lang="en-US" err="1"/>
              <a:t>s.amount</a:t>
            </a:r>
            <a:r>
              <a:rPr lang="en-US"/>
              <a:t> &gt;= 25000</a:t>
            </a:r>
          </a:p>
          <a:p>
            <a:r>
              <a:rPr lang="en-US"/>
              <a:t>then 'eligible for bonus’</a:t>
            </a:r>
          </a:p>
          <a:p>
            <a:r>
              <a:rPr lang="en-US"/>
              <a:t>else 'not eligible’</a:t>
            </a:r>
          </a:p>
          <a:p>
            <a:r>
              <a:rPr lang="en-US"/>
              <a:t>end as eligibility </a:t>
            </a:r>
          </a:p>
          <a:p>
            <a:r>
              <a:rPr lang="en-US"/>
              <a:t>from </a:t>
            </a:r>
            <a:r>
              <a:rPr lang="en-US" err="1"/>
              <a:t>emp_details</a:t>
            </a:r>
            <a:r>
              <a:rPr lang="en-US"/>
              <a:t> e inner join </a:t>
            </a:r>
            <a:r>
              <a:rPr lang="en-US" err="1"/>
              <a:t>salary_details</a:t>
            </a:r>
            <a:r>
              <a:rPr lang="en-US"/>
              <a:t> s on</a:t>
            </a:r>
          </a:p>
          <a:p>
            <a:r>
              <a:rPr lang="en-US"/>
              <a:t> </a:t>
            </a:r>
            <a:r>
              <a:rPr lang="en-US" err="1"/>
              <a:t>e.emp_id</a:t>
            </a:r>
            <a:r>
              <a:rPr lang="en-US"/>
              <a:t> = </a:t>
            </a:r>
            <a:r>
              <a:rPr lang="en-US" err="1"/>
              <a:t>s.emp_id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D63B2C-1F2D-22F5-B84D-1B2065475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6989" y="2787055"/>
            <a:ext cx="6038850" cy="298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24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225E38-150C-703A-B769-A96DC45486E0}"/>
              </a:ext>
            </a:extLst>
          </p:cNvPr>
          <p:cNvSpPr txBox="1"/>
          <p:nvPr/>
        </p:nvSpPr>
        <p:spPr>
          <a:xfrm>
            <a:off x="363794" y="255639"/>
            <a:ext cx="111202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CASE END with AND function</a:t>
            </a:r>
          </a:p>
          <a:p>
            <a:endParaRPr lang="en-US"/>
          </a:p>
          <a:p>
            <a:r>
              <a:rPr lang="en-US"/>
              <a:t>SELECT    </a:t>
            </a:r>
            <a:r>
              <a:rPr lang="en-US" err="1"/>
              <a:t>emp_id</a:t>
            </a:r>
            <a:r>
              <a:rPr lang="en-US"/>
              <a:t>,    </a:t>
            </a:r>
            <a:r>
              <a:rPr lang="en-US" err="1"/>
              <a:t>emp_name</a:t>
            </a:r>
            <a:r>
              <a:rPr lang="en-US"/>
              <a:t>,    </a:t>
            </a:r>
            <a:r>
              <a:rPr lang="en-US" err="1"/>
              <a:t>dep_no</a:t>
            </a:r>
            <a:r>
              <a:rPr lang="en-US"/>
              <a:t>,</a:t>
            </a:r>
          </a:p>
          <a:p>
            <a:r>
              <a:rPr lang="en-US"/>
              <a:t>CASE        WHEN </a:t>
            </a:r>
            <a:r>
              <a:rPr lang="en-US" err="1"/>
              <a:t>dep_no</a:t>
            </a:r>
            <a:r>
              <a:rPr lang="en-US"/>
              <a:t> in( 50, 60, 70, 80)  AND (</a:t>
            </a:r>
            <a:r>
              <a:rPr lang="en-US" err="1"/>
              <a:t>date_of_join</a:t>
            </a:r>
            <a:r>
              <a:rPr lang="en-US"/>
              <a:t> between '2022-6-01' and '2022-6-30’) </a:t>
            </a:r>
          </a:p>
          <a:p>
            <a:r>
              <a:rPr lang="en-US"/>
              <a:t>THEN 'joined at sixth month’   </a:t>
            </a:r>
          </a:p>
          <a:p>
            <a:r>
              <a:rPr lang="en-US"/>
              <a:t> ELSE 'may be in some other month’  </a:t>
            </a:r>
          </a:p>
          <a:p>
            <a:r>
              <a:rPr lang="en-US"/>
              <a:t> END AS category</a:t>
            </a:r>
          </a:p>
          <a:p>
            <a:r>
              <a:rPr lang="en-US"/>
              <a:t>FROM    </a:t>
            </a:r>
            <a:r>
              <a:rPr lang="en-US" err="1"/>
              <a:t>emp_details</a:t>
            </a:r>
            <a:r>
              <a:rPr lang="en-US"/>
              <a:t>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5FD589-BA97-17A4-FCD4-2499EBD82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206" y="2330552"/>
            <a:ext cx="63055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65632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5916</Words>
  <Application>Microsoft Office PowerPoint</Application>
  <PresentationFormat>Widescreen</PresentationFormat>
  <Paragraphs>1072</Paragraphs>
  <Slides>130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130</vt:i4>
      </vt:variant>
    </vt:vector>
  </HeadingPairs>
  <TitlesOfParts>
    <vt:vector size="140" baseType="lpstr">
      <vt:lpstr>Arial</vt:lpstr>
      <vt:lpstr>Calibri</vt:lpstr>
      <vt:lpstr>Calibri Light</vt:lpstr>
      <vt:lpstr>Consolas</vt:lpstr>
      <vt:lpstr>Nunito</vt:lpstr>
      <vt:lpstr>OracleSansVF</vt:lpstr>
      <vt:lpstr>Segoe UI</vt:lpstr>
      <vt:lpstr>Verdana</vt:lpstr>
      <vt:lpstr>Wingdings</vt:lpstr>
      <vt:lpstr>Retrospect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MAGESH M</dc:creator>
  <cp:lastModifiedBy>MAGESH M</cp:lastModifiedBy>
  <cp:revision>1</cp:revision>
  <dcterms:created xsi:type="dcterms:W3CDTF">2024-01-07T06:52:08Z</dcterms:created>
  <dcterms:modified xsi:type="dcterms:W3CDTF">2024-01-24T16:09:02Z</dcterms:modified>
</cp:coreProperties>
</file>